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3" r:id="rId1"/>
    <p:sldMasterId id="2147484104" r:id="rId2"/>
  </p:sldMasterIdLst>
  <p:notesMasterIdLst>
    <p:notesMasterId r:id="rId131"/>
  </p:notesMasterIdLst>
  <p:sldIdLst>
    <p:sldId id="256" r:id="rId3"/>
    <p:sldId id="262" r:id="rId4"/>
    <p:sldId id="263" r:id="rId5"/>
    <p:sldId id="266" r:id="rId6"/>
    <p:sldId id="364" r:id="rId7"/>
    <p:sldId id="264" r:id="rId8"/>
    <p:sldId id="365" r:id="rId9"/>
    <p:sldId id="366" r:id="rId10"/>
    <p:sldId id="368" r:id="rId11"/>
    <p:sldId id="367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87" r:id="rId31"/>
    <p:sldId id="389" r:id="rId32"/>
    <p:sldId id="388" r:id="rId33"/>
    <p:sldId id="391" r:id="rId34"/>
    <p:sldId id="392" r:id="rId35"/>
    <p:sldId id="393" r:id="rId36"/>
    <p:sldId id="394" r:id="rId37"/>
    <p:sldId id="395" r:id="rId38"/>
    <p:sldId id="396" r:id="rId39"/>
    <p:sldId id="397" r:id="rId40"/>
    <p:sldId id="398" r:id="rId41"/>
    <p:sldId id="399" r:id="rId42"/>
    <p:sldId id="400" r:id="rId43"/>
    <p:sldId id="401" r:id="rId44"/>
    <p:sldId id="402" r:id="rId45"/>
    <p:sldId id="403" r:id="rId46"/>
    <p:sldId id="404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3" r:id="rId56"/>
    <p:sldId id="414" r:id="rId57"/>
    <p:sldId id="415" r:id="rId58"/>
    <p:sldId id="416" r:id="rId59"/>
    <p:sldId id="417" r:id="rId60"/>
    <p:sldId id="418" r:id="rId61"/>
    <p:sldId id="419" r:id="rId62"/>
    <p:sldId id="420" r:id="rId63"/>
    <p:sldId id="421" r:id="rId64"/>
    <p:sldId id="422" r:id="rId65"/>
    <p:sldId id="423" r:id="rId66"/>
    <p:sldId id="424" r:id="rId67"/>
    <p:sldId id="425" r:id="rId68"/>
    <p:sldId id="426" r:id="rId69"/>
    <p:sldId id="427" r:id="rId70"/>
    <p:sldId id="428" r:id="rId71"/>
    <p:sldId id="429" r:id="rId72"/>
    <p:sldId id="430" r:id="rId73"/>
    <p:sldId id="431" r:id="rId74"/>
    <p:sldId id="432" r:id="rId75"/>
    <p:sldId id="433" r:id="rId76"/>
    <p:sldId id="434" r:id="rId77"/>
    <p:sldId id="435" r:id="rId78"/>
    <p:sldId id="436" r:id="rId79"/>
    <p:sldId id="437" r:id="rId80"/>
    <p:sldId id="438" r:id="rId81"/>
    <p:sldId id="439" r:id="rId82"/>
    <p:sldId id="440" r:id="rId83"/>
    <p:sldId id="441" r:id="rId84"/>
    <p:sldId id="442" r:id="rId85"/>
    <p:sldId id="443" r:id="rId86"/>
    <p:sldId id="444" r:id="rId87"/>
    <p:sldId id="445" r:id="rId88"/>
    <p:sldId id="446" r:id="rId89"/>
    <p:sldId id="464" r:id="rId90"/>
    <p:sldId id="448" r:id="rId91"/>
    <p:sldId id="465" r:id="rId92"/>
    <p:sldId id="450" r:id="rId93"/>
    <p:sldId id="451" r:id="rId94"/>
    <p:sldId id="452" r:id="rId95"/>
    <p:sldId id="453" r:id="rId96"/>
    <p:sldId id="454" r:id="rId97"/>
    <p:sldId id="466" r:id="rId98"/>
    <p:sldId id="456" r:id="rId99"/>
    <p:sldId id="457" r:id="rId100"/>
    <p:sldId id="458" r:id="rId101"/>
    <p:sldId id="468" r:id="rId102"/>
    <p:sldId id="459" r:id="rId103"/>
    <p:sldId id="460" r:id="rId104"/>
    <p:sldId id="467" r:id="rId105"/>
    <p:sldId id="462" r:id="rId106"/>
    <p:sldId id="463" r:id="rId107"/>
    <p:sldId id="469" r:id="rId108"/>
    <p:sldId id="470" r:id="rId109"/>
    <p:sldId id="471" r:id="rId110"/>
    <p:sldId id="472" r:id="rId111"/>
    <p:sldId id="473" r:id="rId112"/>
    <p:sldId id="474" r:id="rId113"/>
    <p:sldId id="475" r:id="rId114"/>
    <p:sldId id="476" r:id="rId115"/>
    <p:sldId id="477" r:id="rId116"/>
    <p:sldId id="478" r:id="rId117"/>
    <p:sldId id="479" r:id="rId118"/>
    <p:sldId id="480" r:id="rId119"/>
    <p:sldId id="481" r:id="rId120"/>
    <p:sldId id="482" r:id="rId121"/>
    <p:sldId id="483" r:id="rId122"/>
    <p:sldId id="484" r:id="rId123"/>
    <p:sldId id="485" r:id="rId124"/>
    <p:sldId id="486" r:id="rId125"/>
    <p:sldId id="487" r:id="rId126"/>
    <p:sldId id="488" r:id="rId127"/>
    <p:sldId id="489" r:id="rId128"/>
    <p:sldId id="490" r:id="rId129"/>
    <p:sldId id="491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6" autoAdjust="0"/>
    <p:restoredTop sz="94660"/>
  </p:normalViewPr>
  <p:slideViewPr>
    <p:cSldViewPr snapToGrid="0">
      <p:cViewPr varScale="1">
        <p:scale>
          <a:sx n="64" d="100"/>
          <a:sy n="64" d="100"/>
        </p:scale>
        <p:origin x="7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slide" Target="slides/slide124.xml"/><Relationship Id="rId13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EA725-95B6-4090-BA96-8E831012FA2B}" type="datetimeFigureOut">
              <a:rPr lang="pt-BR" smtClean="0"/>
              <a:t>29/10/2019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B94F7-4790-40D9-A069-781B35B16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59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B94F7-4790-40D9-A069-781B35B16CF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066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B94F7-4790-40D9-A069-781B35B16CF3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0895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B94F7-4790-40D9-A069-781B35B16CF3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393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B94F7-4790-40D9-A069-781B35B16CF3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9557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B94F7-4790-40D9-A069-781B35B16CF3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1752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B94F7-4790-40D9-A069-781B35B16CF3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48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B94F7-4790-40D9-A069-781B35B16CF3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992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B94F7-4790-40D9-A069-781B35B16CF3}" type="slidenum">
              <a:rPr lang="pt-BR" smtClean="0"/>
              <a:t>116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564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B94F7-4790-40D9-A069-781B35B16CF3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027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B94F7-4790-40D9-A069-781B35B16CF3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5143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B94F7-4790-40D9-A069-781B35B16CF3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875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B94F7-4790-40D9-A069-781B35B16CF3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091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B94F7-4790-40D9-A069-781B35B16CF3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1512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B94F7-4790-40D9-A069-781B35B16CF3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503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B94F7-4790-40D9-A069-781B35B16CF3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8918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B94F7-4790-40D9-A069-781B35B16CF3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8746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94B3A-9E44-4285-94AF-2B0F5558B79B}" type="datetime1">
              <a:rPr lang="pt-BR" smtClean="0"/>
              <a:t>29/10/2019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97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4E21-C344-4E5C-9434-E8CDC0363F63}" type="datetime1">
              <a:rPr lang="pt-BR" smtClean="0"/>
              <a:t>29/10/2019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1608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1C1D-3D38-41F6-A445-DDAD2E237C4D}" type="datetime1">
              <a:rPr lang="pt-BR" smtClean="0"/>
              <a:t>29/10/2019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6226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A8B3-30A6-4D57-A730-47CB6E72EC2E}" type="datetime1">
              <a:rPr lang="pt-BR" smtClean="0"/>
              <a:t>29/10/2019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340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3CDA7-B6CE-49F4-972C-702A7970970B}" type="datetime1">
              <a:rPr lang="pt-BR" smtClean="0"/>
              <a:t>29/10/2019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5558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E289-36F4-4D23-8C41-F69D8DD6F12E}" type="datetime1">
              <a:rPr lang="pt-BR" smtClean="0"/>
              <a:t>29/10/2019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74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DD5EB-D5F8-4775-89B0-19A8A2246535}" type="datetime1">
              <a:rPr lang="pt-BR" smtClean="0"/>
              <a:t>29/10/2019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2337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E83B-3BFD-4EB0-8F21-9C5426ED8EF5}" type="datetime1">
              <a:rPr lang="pt-BR" smtClean="0"/>
              <a:t>29/10/2019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249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51EA-C6F7-4CAA-A21C-B75D665FE246}" type="datetime1">
              <a:rPr lang="pt-BR" smtClean="0"/>
              <a:t>29/10/2019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629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30CCD-393B-4117-ABE9-8C94B0F36A23}" type="datetime1">
              <a:rPr lang="pt-BR" smtClean="0"/>
              <a:t>29/10/2019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997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20A8-F4AA-4319-BE29-DF834565DD3B}" type="datetime1">
              <a:rPr lang="pt-BR" smtClean="0"/>
              <a:t>29/10/2019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1657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9D70-0DA6-4825-B07D-D9AF99BC5BBE}" type="datetime1">
              <a:rPr lang="pt-BR" smtClean="0"/>
              <a:t>29/10/2019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3568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202B-3811-46A0-B42C-86037A868635}" type="datetime1">
              <a:rPr lang="pt-BR" smtClean="0"/>
              <a:t>29/10/2019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6377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047D-F514-4A0F-A2C9-B749E618475D}" type="datetime1">
              <a:rPr lang="pt-BR" smtClean="0"/>
              <a:t>29/10/2019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382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BA06C-2864-4C3E-82E4-393D953530F1}" type="datetime1">
              <a:rPr lang="pt-BR" smtClean="0"/>
              <a:t>29/10/2019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5246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BB9A-08A1-4BDD-8F10-0F1A83398587}" type="datetime1">
              <a:rPr lang="pt-BR" smtClean="0"/>
              <a:t>29/10/2019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5316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1888-DCE1-4D39-8591-1997D8BBC488}" type="datetime1">
              <a:rPr lang="pt-BR" smtClean="0"/>
              <a:t>29/10/2019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58896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7B6E-85F1-49E6-A10B-244B5D20DEBE}" type="datetime1">
              <a:rPr lang="pt-BR" smtClean="0"/>
              <a:t>29/10/2019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33397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23978-77BC-4B6E-9494-C006CEFDD08A}" type="datetime1">
              <a:rPr lang="pt-BR" smtClean="0"/>
              <a:t>29/10/2019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0379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9B57A-3E52-4DC8-9B03-0D5C5712885E}" type="datetime1">
              <a:rPr lang="pt-BR" smtClean="0"/>
              <a:t>29/10/2019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6373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B8DF-80EE-4E47-90F8-8558F79DE4E3}" type="datetime1">
              <a:rPr lang="pt-BR" smtClean="0"/>
              <a:t>29/10/2019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99164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FC85D-211F-4FFC-8340-04A364235C49}" type="datetime1">
              <a:rPr lang="pt-BR" smtClean="0"/>
              <a:t>29/10/2019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889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97290-88DE-45E5-A60F-08CA8408D8C1}" type="datetime1">
              <a:rPr lang="pt-BR" smtClean="0"/>
              <a:t>29/10/2019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353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2A58B-7DC6-4AAA-B239-FB3E2EF49B54}" type="datetime1">
              <a:rPr lang="pt-BR" smtClean="0"/>
              <a:t>29/10/2019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928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F1DBC-58AC-4A7A-9FBD-B4B9E0F7EF34}" type="datetime1">
              <a:rPr lang="pt-BR" smtClean="0"/>
              <a:t>29/10/2019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68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FBC8-F09F-4A98-A9F0-7E7782B5E578}" type="datetime1">
              <a:rPr lang="pt-BR" smtClean="0"/>
              <a:t>29/10/2019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3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08746-1BB0-4F0E-8F29-0B1637BCFC60}" type="datetime1">
              <a:rPr lang="pt-BR" smtClean="0"/>
              <a:t>29/10/2019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452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37D7-A229-47D7-9974-8F9E2DFA729C}" type="datetime1">
              <a:rPr lang="pt-BR" smtClean="0"/>
              <a:t>29/10/2019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009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C25B-E3A0-4C74-B41C-88DE97CA0601}" type="datetime1">
              <a:rPr lang="pt-BR" smtClean="0"/>
              <a:t>29/10/2019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90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52BB1F-010A-4CDF-90CC-EA7DD658F635}" type="datetime1">
              <a:rPr lang="pt-BR" smtClean="0"/>
              <a:t>29/10/2019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821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985DCF6-6DE0-40D6-9E2A-D82E8F0C5DBE}" type="datetime1">
              <a:rPr lang="pt-BR" smtClean="0"/>
              <a:t>29/10/2019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31A6C5-47D5-48C8-A12A-201366616B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733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  <p:sldLayoutId id="2147484117" r:id="rId13"/>
    <p:sldLayoutId id="2147484118" r:id="rId14"/>
    <p:sldLayoutId id="2147484119" r:id="rId15"/>
    <p:sldLayoutId id="2147484120" r:id="rId16"/>
    <p:sldLayoutId id="2147484121" r:id="rId17"/>
    <p:sldLayoutId id="2147484122" r:id="rId1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5.emf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5.emf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5.emf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2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8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D308E-F551-4041-A606-765E475F46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Teoria da Computação</a:t>
            </a:r>
            <a:br>
              <a:rPr lang="pt-BR" dirty="0"/>
            </a:br>
            <a:br>
              <a:rPr lang="pt-BR" dirty="0"/>
            </a:br>
            <a:r>
              <a:rPr lang="pt-BR" sz="31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Aula 02 – Linguagens Regulares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3F2070-A2E2-41A2-A103-1B6C9F169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964820"/>
            <a:ext cx="8689976" cy="538316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tx1"/>
                </a:solidFill>
              </a:rPr>
              <a:t>Diego Kasuo Nakata da silva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0003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710813"/>
            <a:ext cx="10364452" cy="4878475"/>
          </a:xfrm>
        </p:spPr>
        <p:txBody>
          <a:bodyPr>
            <a:normAutofit/>
          </a:bodyPr>
          <a:lstStyle/>
          <a:p>
            <a:pPr algn="just"/>
            <a:r>
              <a:rPr lang="pt-BR" sz="2800" b="1" cap="none" dirty="0"/>
              <a:t>Diagrama de Estados</a:t>
            </a:r>
          </a:p>
          <a:p>
            <a:pPr marL="0" indent="0" algn="just">
              <a:buNone/>
            </a:pPr>
            <a:r>
              <a:rPr lang="pt-BR" sz="2800" cap="none" dirty="0"/>
              <a:t>Figura: Estados são representados por círculos e entradas por arcos.</a:t>
            </a:r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r>
              <a:rPr lang="pt-BR" sz="2800" cap="none" dirty="0"/>
              <a:t>Estando no estado </a:t>
            </a:r>
            <a:r>
              <a:rPr lang="pt-BR" sz="2800" b="1" cap="none" dirty="0"/>
              <a:t>fechado</a:t>
            </a:r>
            <a:r>
              <a:rPr lang="pt-BR" sz="2800" cap="none" dirty="0"/>
              <a:t> e recebendo como entrada </a:t>
            </a:r>
            <a:r>
              <a:rPr lang="pt-BR" sz="2800" cap="none" dirty="0">
                <a:solidFill>
                  <a:srgbClr val="0070C0"/>
                </a:solidFill>
              </a:rPr>
              <a:t>nenhum</a:t>
            </a:r>
            <a:r>
              <a:rPr lang="pt-BR" sz="2800" cap="none" dirty="0"/>
              <a:t>, o controlador permanece como </a:t>
            </a:r>
            <a:r>
              <a:rPr lang="pt-BR" sz="2800" cap="none" dirty="0">
                <a:solidFill>
                  <a:srgbClr val="FF0000"/>
                </a:solidFill>
              </a:rPr>
              <a:t>fechado</a:t>
            </a:r>
            <a:r>
              <a:rPr lang="pt-BR" sz="2800" cap="none" dirty="0"/>
              <a:t>.</a:t>
            </a:r>
            <a:endParaRPr lang="pt-BR" sz="2200" cap="none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10</a:t>
            </a:fld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4235728" y="3719785"/>
            <a:ext cx="1176951" cy="8369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</a:t>
            </a:r>
          </a:p>
        </p:txBody>
      </p:sp>
      <p:cxnSp>
        <p:nvCxnSpPr>
          <p:cNvPr id="58" name="Conector em curva 57"/>
          <p:cNvCxnSpPr>
            <a:stCxn id="8" idx="1"/>
            <a:endCxn id="8" idx="7"/>
          </p:cNvCxnSpPr>
          <p:nvPr/>
        </p:nvCxnSpPr>
        <p:spPr>
          <a:xfrm rot="5400000" flipH="1" flipV="1">
            <a:off x="4824203" y="3426244"/>
            <a:ext cx="12700" cy="832231"/>
          </a:xfrm>
          <a:prstGeom prst="curvedConnector3">
            <a:avLst>
              <a:gd name="adj1" fmla="val 2765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/>
          <p:cNvSpPr txBox="1"/>
          <p:nvPr/>
        </p:nvSpPr>
        <p:spPr>
          <a:xfrm>
            <a:off x="4324899" y="3953614"/>
            <a:ext cx="116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Fechado</a:t>
            </a:r>
          </a:p>
        </p:txBody>
      </p:sp>
      <p:sp>
        <p:nvSpPr>
          <p:cNvPr id="62" name="Elipse 61"/>
          <p:cNvSpPr/>
          <p:nvPr/>
        </p:nvSpPr>
        <p:spPr>
          <a:xfrm>
            <a:off x="6237984" y="3719785"/>
            <a:ext cx="1176951" cy="8369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</a:t>
            </a:r>
          </a:p>
        </p:txBody>
      </p:sp>
      <p:sp>
        <p:nvSpPr>
          <p:cNvPr id="63" name="CaixaDeTexto 62"/>
          <p:cNvSpPr txBox="1"/>
          <p:nvPr/>
        </p:nvSpPr>
        <p:spPr>
          <a:xfrm>
            <a:off x="6412880" y="3953614"/>
            <a:ext cx="116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Aberto</a:t>
            </a:r>
          </a:p>
        </p:txBody>
      </p:sp>
      <p:sp>
        <p:nvSpPr>
          <p:cNvPr id="64" name="CaixaDeTexto 63"/>
          <p:cNvSpPr txBox="1"/>
          <p:nvPr/>
        </p:nvSpPr>
        <p:spPr>
          <a:xfrm>
            <a:off x="4414437" y="3211264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Nenhum</a:t>
            </a:r>
          </a:p>
        </p:txBody>
      </p:sp>
    </p:spTree>
    <p:extLst>
      <p:ext uri="{BB962C8B-B14F-4D97-AF65-F5344CB8AC3E}">
        <p14:creationId xmlns:p14="http://schemas.microsoft.com/office/powerpoint/2010/main" val="250994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Equivalência com Autômatos Finitos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100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913775" y="1803516"/>
            <a:ext cx="10364452" cy="3424107"/>
          </a:xfrm>
        </p:spPr>
        <p:txBody>
          <a:bodyPr>
            <a:normAutofit/>
          </a:bodyPr>
          <a:lstStyle/>
          <a:p>
            <a:r>
              <a:rPr lang="pt-BR" sz="2800" cap="none" dirty="0"/>
              <a:t>Teorema:</a:t>
            </a:r>
          </a:p>
          <a:p>
            <a:endParaRPr lang="pt-BR" sz="2800" cap="none" dirty="0"/>
          </a:p>
          <a:p>
            <a:pPr marL="0" indent="0" algn="just">
              <a:buNone/>
            </a:pPr>
            <a:r>
              <a:rPr lang="pt-BR" sz="3200" b="1" cap="none" dirty="0"/>
              <a:t>Uma linguagem é regular se e somente se alguma expressão regular a descreve.</a:t>
            </a:r>
          </a:p>
        </p:txBody>
      </p:sp>
    </p:spTree>
    <p:extLst>
      <p:ext uri="{BB962C8B-B14F-4D97-AF65-F5344CB8AC3E}">
        <p14:creationId xmlns:p14="http://schemas.microsoft.com/office/powerpoint/2010/main" val="30741191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Equivalência com Autômatos Finitos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101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>
              <a:xfrm>
                <a:off x="913774" y="1803516"/>
                <a:ext cx="10364452" cy="342410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pt-BR" sz="2800" b="1" cap="none" dirty="0"/>
                  <a:t>Exemplos (vi)</a:t>
                </a:r>
              </a:p>
              <a:p>
                <a:pPr marL="0" indent="0">
                  <a:buNone/>
                </a:pPr>
                <a:endParaRPr lang="pt-BR" sz="2800" cap="none" dirty="0"/>
              </a:p>
              <a:p>
                <a:pPr algn="just"/>
                <a:r>
                  <a:rPr lang="pt-BR" sz="2800" cap="none" dirty="0"/>
                  <a:t>Converteremos a expressão regular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 cap="none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b="0" i="1" cap="none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800" b="0" i="1" cap="none" smtClean="0">
                            <a:latin typeface="Cambria Math" panose="02040503050406030204" pitchFamily="18" charset="0"/>
                          </a:rPr>
                          <m:t>𝑎𝑏</m:t>
                        </m:r>
                        <m:r>
                          <a:rPr lang="pt-BR" sz="28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pt-BR" sz="28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pt-BR" sz="2800" b="0" i="1" cap="none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sz="2800" b="0" i="1" cap="none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sz="2800" cap="none" dirty="0"/>
                  <a:t> em um AFN numa sequência de estágios.</a:t>
                </a:r>
              </a:p>
              <a:p>
                <a:pPr algn="just"/>
                <a:r>
                  <a:rPr lang="pt-BR" sz="2800" cap="none" dirty="0"/>
                  <a:t>Construiremos a partir das subexpressões menores em direção às maiores até que tenhamos um AFN para a expressão original.</a:t>
                </a:r>
                <a:endParaRPr lang="pt-BR" sz="2800" dirty="0"/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4" y="1803516"/>
                <a:ext cx="10364452" cy="3424107"/>
              </a:xfrm>
              <a:blipFill rotWithShape="0">
                <a:blip r:embed="rId2"/>
                <a:stretch>
                  <a:fillRect l="-1235" t="-1423" r="-1176" b="-1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2008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Equivalência com Autômatos Finitos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102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913774" y="1147865"/>
            <a:ext cx="10364452" cy="3424107"/>
          </a:xfrm>
        </p:spPr>
        <p:txBody>
          <a:bodyPr/>
          <a:lstStyle/>
          <a:p>
            <a:pPr marL="0" indent="0">
              <a:buNone/>
            </a:pPr>
            <a:r>
              <a:rPr lang="pt-BR" sz="2400" b="1" cap="none" dirty="0"/>
              <a:t>Exemplos (vi)</a:t>
            </a:r>
          </a:p>
          <a:p>
            <a:pPr algn="just"/>
            <a:r>
              <a:rPr lang="pt-BR" sz="2400" cap="none" dirty="0"/>
              <a:t>Construiremos a partir das subexpressões menores em direção às maiores até que tenhamos um AFN para a expressão original.</a:t>
            </a:r>
            <a:endParaRPr lang="pt-BR" sz="2400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522" y="2859918"/>
            <a:ext cx="5108956" cy="373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005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Equivalência com Autômatos Finitos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103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913774" y="1154993"/>
            <a:ext cx="10364452" cy="3424107"/>
          </a:xfrm>
        </p:spPr>
        <p:txBody>
          <a:bodyPr/>
          <a:lstStyle/>
          <a:p>
            <a:pPr marL="0" indent="0">
              <a:buNone/>
            </a:pPr>
            <a:r>
              <a:rPr lang="pt-BR" sz="2400" b="1" cap="none" dirty="0"/>
              <a:t>Exemplos (vi)</a:t>
            </a:r>
          </a:p>
          <a:p>
            <a:pPr marL="0" indent="0" algn="just">
              <a:buNone/>
            </a:pPr>
            <a:r>
              <a:rPr lang="pt-BR" sz="2400" cap="none" dirty="0"/>
              <a:t>Resultado</a:t>
            </a:r>
            <a:endParaRPr lang="pt-BR" sz="2400" dirty="0"/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161" y="2261911"/>
            <a:ext cx="5829427" cy="418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317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Equivalência com Autômatos Finitos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104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475715"/>
                <a:ext cx="10364452" cy="431548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t-BR" b="1" cap="none" dirty="0"/>
                  <a:t>Exemplos (</a:t>
                </a:r>
                <a:r>
                  <a:rPr lang="pt-BR" b="1" cap="none" dirty="0" err="1"/>
                  <a:t>vii</a:t>
                </a:r>
                <a:r>
                  <a:rPr lang="pt-BR" b="1" cap="none" dirty="0"/>
                  <a:t>)</a:t>
                </a:r>
              </a:p>
              <a:p>
                <a:pPr marL="0" indent="0">
                  <a:buNone/>
                </a:pPr>
                <a:r>
                  <a:rPr lang="pt-BR" cap="none" dirty="0"/>
                  <a:t>Exiba a linguagem </a:t>
                </a:r>
                <a14:m>
                  <m:oMath xmlns:m="http://schemas.openxmlformats.org/officeDocument/2006/math">
                    <m:r>
                      <a:rPr lang="pt-BR" b="0" i="1" cap="none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b="0" i="1" cap="none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cap="none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cap="none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b="0" i="1" cap="none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b="0" i="1" cap="none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pt-BR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⃘ (</m:t>
                    </m:r>
                    <m:r>
                      <a:rPr lang="pt-BR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pt-BR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pt-BR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pt-BR" dirty="0"/>
                  <a:t> </a:t>
                </a:r>
                <a:r>
                  <a:rPr lang="pt-BR" cap="none" dirty="0"/>
                  <a:t>na notação de conjunto</a:t>
                </a:r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cap="none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pt-BR" i="1" cap="none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 cap="none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 cap="none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i="1" cap="none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pt-BR" i="1" cap="none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pt-BR" i="1" cap="non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⃘ </m:t>
                          </m:r>
                          <m:d>
                            <m:dPr>
                              <m:ctrlPr>
                                <a:rPr lang="pt-BR" i="1" cap="non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 cap="non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i="1" cap="non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 cap="non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pt-BR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cap="none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cap="none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b="0" i="1" cap="none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pt-BR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⃘ </m:t>
                      </m:r>
                      <m:r>
                        <a:rPr lang="pt-BR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pt-BR" b="0" cap="non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  </m:t>
                      </m:r>
                      <m:r>
                        <a:rPr lang="pt-BR" i="1" cap="non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 cap="non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pt-BR" i="1" cap="non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 cap="non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t-BR" i="1" cap="non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⃘ </m:t>
                      </m:r>
                      <m:r>
                        <a:rPr lang="pt-BR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i="1" cap="non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pt-BR" i="1" cap="non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cap="non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pt-BR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pt-BR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pt-BR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   </m:t>
                      </m:r>
                      <m:r>
                        <a:rPr lang="pt-BR" i="1" cap="non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𝑎𝑎</m:t>
                          </m:r>
                          <m: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𝑎𝑎𝑎</m:t>
                          </m:r>
                          <m: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⋯</m:t>
                          </m:r>
                        </m:e>
                      </m:d>
                      <m:r>
                        <a:rPr lang="pt-BR" i="1" cap="non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⃘ </m:t>
                      </m:r>
                      <m:r>
                        <a:rPr lang="pt-BR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pt-BR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pt-BR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                 </m:t>
                      </m:r>
                      <m:r>
                        <a:rPr lang="pt-BR" i="1" cap="non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i="1" cap="non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cap="non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pt-BR" i="1" cap="non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i="1" cap="non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i="1" cap="non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i="1" cap="non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𝑎𝑎</m:t>
                          </m:r>
                          <m:r>
                            <a:rPr lang="pt-BR" i="1" cap="non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i="1" cap="non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𝑎𝑎𝑎</m:t>
                          </m:r>
                          <m:r>
                            <a:rPr lang="pt-BR" i="1" cap="non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⋯,</m:t>
                          </m:r>
                          <m: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𝑎𝑎𝑏</m:t>
                          </m:r>
                          <m:r>
                            <a:rPr lang="pt-BR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⋯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475715"/>
                <a:ext cx="10364452" cy="4315485"/>
              </a:xfrm>
              <a:blipFill rotWithShape="0"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5973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Equivalência com Autômatos Finitos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105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>
              <a:xfrm>
                <a:off x="913776" y="1334998"/>
                <a:ext cx="10364450" cy="50839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cap="none" dirty="0"/>
                  <a:t>Exemplos (</a:t>
                </a:r>
                <a:r>
                  <a:rPr lang="pt-BR" b="1" cap="none" dirty="0" err="1"/>
                  <a:t>viii</a:t>
                </a:r>
                <a:r>
                  <a:rPr lang="pt-BR" b="1" cap="none" dirty="0"/>
                  <a:t>)</a:t>
                </a:r>
              </a:p>
              <a:p>
                <a:pPr marL="0" indent="0" algn="just">
                  <a:buNone/>
                </a:pPr>
                <a:r>
                  <a:rPr lang="pt-BR" sz="2400" cap="none" dirty="0"/>
                  <a:t>Para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sz="2400" cap="none" dirty="0"/>
                  <a:t>, a expressão </a:t>
                </a:r>
                <a14:m>
                  <m:oMath xmlns:m="http://schemas.openxmlformats.org/officeDocument/2006/math"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2400" b="0" i="1" cap="none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400" b="0" i="1" cap="none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b="0" i="1" cap="none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2400" b="0" i="1" cap="none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sz="2400" b="0" i="1" cap="none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𝑏𝑏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400" cap="none" dirty="0"/>
                  <a:t> é regular e denota a linguagem </a:t>
                </a:r>
                <a14:m>
                  <m:oMath xmlns:m="http://schemas.openxmlformats.org/officeDocument/2006/math"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pt-BR" sz="2400" b="0" i="1" cap="non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𝑏𝑏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𝑎𝑎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𝑎𝑏𝑏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𝑏𝑎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𝑏𝑏𝑏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, ⋯}</m:t>
                    </m:r>
                  </m:oMath>
                </a14:m>
                <a:r>
                  <a:rPr lang="pt-BR" sz="2400" cap="none" dirty="0"/>
                  <a:t>.</a:t>
                </a:r>
                <a:endParaRPr lang="pt-BR" sz="2400" dirty="0"/>
              </a:p>
              <a:p>
                <a:pPr marL="0" indent="0" algn="just">
                  <a:buNone/>
                </a:pPr>
                <a:r>
                  <a:rPr lang="pt-BR" sz="2400" cap="none" dirty="0"/>
                  <a:t>Isso pode ser verificado considerando-se as várias parte de </a:t>
                </a:r>
                <a14:m>
                  <m:oMath xmlns:m="http://schemas.openxmlformats.org/officeDocument/2006/math"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pt-BR" sz="2400" cap="none" dirty="0"/>
                  <a:t>: </a:t>
                </a:r>
              </a:p>
              <a:p>
                <a:pPr algn="just"/>
                <a:r>
                  <a:rPr lang="pt-BR" sz="2400" cap="none" dirty="0">
                    <a:solidFill>
                      <a:srgbClr val="0070C0"/>
                    </a:solidFill>
                  </a:rPr>
                  <a:t>1ª parte</a:t>
                </a:r>
                <a:r>
                  <a:rPr lang="pt-BR" sz="2400" cap="none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 cap="none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sz="2400" cap="none" dirty="0"/>
                  <a:t> significa qualquer posição de uma </a:t>
                </a:r>
                <a:r>
                  <a:rPr lang="pt-BR" sz="2400" i="1" cap="none" dirty="0" err="1"/>
                  <a:t>string</a:t>
                </a:r>
                <a:r>
                  <a:rPr lang="pt-BR" sz="2400" cap="none" dirty="0"/>
                  <a:t> </a:t>
                </a:r>
                <a14:m>
                  <m:oMath xmlns:m="http://schemas.openxmlformats.org/officeDocument/2006/math"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pt-BR" sz="2400" cap="none" dirty="0"/>
                  <a:t> e </a:t>
                </a:r>
                <a14:m>
                  <m:oMath xmlns:m="http://schemas.openxmlformats.org/officeDocument/2006/math"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pt-BR" sz="2400" cap="none" dirty="0"/>
              </a:p>
              <a:p>
                <a:pPr algn="just"/>
                <a:r>
                  <a:rPr lang="pt-BR" sz="2400" cap="none" dirty="0">
                    <a:solidFill>
                      <a:srgbClr val="0070C0"/>
                    </a:solidFill>
                  </a:rPr>
                  <a:t>2ª parte</a:t>
                </a:r>
                <a:r>
                  <a:rPr lang="pt-BR" sz="2400" cap="none" dirty="0"/>
                  <a:t>: </a:t>
                </a:r>
                <a14:m>
                  <m:oMath xmlns:m="http://schemas.openxmlformats.org/officeDocument/2006/math"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𝑏𝑏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400" cap="none" dirty="0"/>
                  <a:t> representa ou um </a:t>
                </a:r>
                <a14:m>
                  <m:oMath xmlns:m="http://schemas.openxmlformats.org/officeDocument/2006/math"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pt-BR" sz="2400" cap="none" dirty="0"/>
                  <a:t> ou um duplo </a:t>
                </a:r>
                <a14:m>
                  <m:oMath xmlns:m="http://schemas.openxmlformats.org/officeDocument/2006/math"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pt-BR" sz="2400" cap="none" dirty="0"/>
                  <a:t>.</a:t>
                </a:r>
              </a:p>
              <a:p>
                <a:pPr marL="0" indent="0" algn="just">
                  <a:buNone/>
                </a:pPr>
                <a:endParaRPr lang="pt-BR" sz="2400" cap="none"/>
              </a:p>
              <a:p>
                <a:pPr marL="0" indent="0" algn="just">
                  <a:buNone/>
                </a:pPr>
                <a:r>
                  <a:rPr lang="pt-BR" sz="2400" cap="none"/>
                  <a:t>Consequentemente</a:t>
                </a:r>
                <a:r>
                  <a:rPr lang="pt-BR" sz="2400" cap="none" dirty="0"/>
                  <a:t>, </a:t>
                </a:r>
                <a14:m>
                  <m:oMath xmlns:m="http://schemas.openxmlformats.org/officeDocument/2006/math"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400" cap="none" dirty="0"/>
                  <a:t> é o conjunto de todas as </a:t>
                </a:r>
                <a:r>
                  <a:rPr lang="pt-BR" sz="2400" i="1" cap="none" dirty="0" err="1"/>
                  <a:t>strings</a:t>
                </a:r>
                <a:r>
                  <a:rPr lang="pt-BR" sz="2400" cap="none" dirty="0"/>
                  <a:t> em </a:t>
                </a:r>
                <a14:m>
                  <m:oMath xmlns:m="http://schemas.openxmlformats.org/officeDocument/2006/math"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sz="2400" cap="none" dirty="0"/>
                  <a:t>, terminadas ou por um </a:t>
                </a:r>
                <a14:m>
                  <m:oMath xmlns:m="http://schemas.openxmlformats.org/officeDocument/2006/math">
                    <m:r>
                      <a:rPr lang="pt-BR" sz="2400" i="1" cap="none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pt-BR" sz="2400" cap="none" dirty="0"/>
                  <a:t> ou por um </a:t>
                </a:r>
                <a14:m>
                  <m:oMath xmlns:m="http://schemas.openxmlformats.org/officeDocument/2006/math">
                    <m:r>
                      <a:rPr lang="pt-BR" sz="2400" i="1" cap="none"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pt-BR" sz="2400" cap="none" dirty="0"/>
                  <a:t>.</a:t>
                </a:r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6" y="1334998"/>
                <a:ext cx="10364450" cy="5083909"/>
              </a:xfrm>
              <a:blipFill rotWithShape="0">
                <a:blip r:embed="rId2"/>
                <a:stretch>
                  <a:fillRect l="-941" r="-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5860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Autofit/>
          </a:bodyPr>
          <a:lstStyle/>
          <a:p>
            <a:r>
              <a:rPr lang="pt-BR" sz="3200" cap="none" dirty="0"/>
              <a:t>Autômato Finito Não-Determinístico Generalizado (AFNG)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106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>
              <a:xfrm>
                <a:off x="913776" y="1334998"/>
                <a:ext cx="10364450" cy="5083909"/>
              </a:xfrm>
            </p:spPr>
            <p:txBody>
              <a:bodyPr>
                <a:normAutofit/>
              </a:bodyPr>
              <a:lstStyle/>
              <a:p>
                <a:pPr algn="just"/>
                <a:endParaRPr lang="pt-BR" sz="2800" cap="none" dirty="0"/>
              </a:p>
              <a:p>
                <a:pPr algn="just"/>
                <a:r>
                  <a:rPr lang="pt-BR" sz="2800" cap="none" dirty="0" err="1"/>
                  <a:t>AFNs</a:t>
                </a:r>
                <a:r>
                  <a:rPr lang="pt-BR" sz="2800" cap="none" dirty="0"/>
                  <a:t> generalizados (</a:t>
                </a:r>
                <a:r>
                  <a:rPr lang="pt-BR" sz="2800" cap="none" dirty="0">
                    <a:solidFill>
                      <a:srgbClr val="FF0000"/>
                    </a:solidFill>
                  </a:rPr>
                  <a:t>AFNG</a:t>
                </a:r>
                <a:r>
                  <a:rPr lang="pt-BR" sz="2800" cap="none" dirty="0"/>
                  <a:t>) são </a:t>
                </a:r>
                <a:r>
                  <a:rPr lang="pt-BR" sz="2800" cap="none" dirty="0" err="1"/>
                  <a:t>AFNs</a:t>
                </a:r>
                <a:r>
                  <a:rPr lang="pt-BR" sz="2800" cap="none" dirty="0"/>
                  <a:t> nos quais as setas de transição </a:t>
                </a:r>
                <a:r>
                  <a:rPr lang="pt-BR" sz="2800" i="1" cap="none" dirty="0"/>
                  <a:t>podem ter quaisquer expressões regulares como rótulos</a:t>
                </a:r>
                <a:r>
                  <a:rPr lang="pt-BR" sz="2800" cap="none" dirty="0"/>
                  <a:t>, em vez de apenas membros do alfabeto e </a:t>
                </a:r>
                <a14:m>
                  <m:oMath xmlns:m="http://schemas.openxmlformats.org/officeDocument/2006/math">
                    <m:r>
                      <a:rPr lang="pt-BR" sz="280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pt-BR" sz="2800" cap="none" dirty="0"/>
                  <a:t>.</a:t>
                </a:r>
              </a:p>
              <a:p>
                <a:pPr algn="just"/>
                <a:r>
                  <a:rPr lang="pt-BR" sz="2800" cap="none" dirty="0"/>
                  <a:t>Por ser não-determinístico, um AFNG pode ter </a:t>
                </a:r>
                <a:r>
                  <a:rPr lang="pt-BR" sz="2800" cap="none" dirty="0">
                    <a:solidFill>
                      <a:srgbClr val="FF0000"/>
                    </a:solidFill>
                  </a:rPr>
                  <a:t>várias maneiras de processar uma mesma cadeia </a:t>
                </a:r>
                <a:r>
                  <a:rPr lang="pt-BR" sz="2800" cap="none" dirty="0"/>
                  <a:t>de entrada.</a:t>
                </a:r>
                <a:endParaRPr lang="pt-BR" sz="3200" cap="none" dirty="0"/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6" y="1334998"/>
                <a:ext cx="10364450" cy="5083909"/>
              </a:xfrm>
              <a:blipFill rotWithShape="0">
                <a:blip r:embed="rId2"/>
                <a:stretch>
                  <a:fillRect l="-1059" r="-11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4718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Autofit/>
          </a:bodyPr>
          <a:lstStyle/>
          <a:p>
            <a:r>
              <a:rPr lang="pt-BR" sz="3200" cap="none" dirty="0"/>
              <a:t>Autômato Finito Não-Determinístico Generalizado (AFNG)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107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913776" y="1334998"/>
            <a:ext cx="10364450" cy="5083909"/>
          </a:xfrm>
        </p:spPr>
        <p:txBody>
          <a:bodyPr>
            <a:normAutofit/>
          </a:bodyPr>
          <a:lstStyle/>
          <a:p>
            <a:pPr algn="just"/>
            <a:r>
              <a:rPr lang="pt-BR" sz="2800" cap="none" dirty="0"/>
              <a:t>Exemplo de AFNG:</a:t>
            </a:r>
            <a:endParaRPr lang="pt-BR" sz="3200" cap="none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121" y="1886671"/>
            <a:ext cx="5963757" cy="436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316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Autofit/>
          </a:bodyPr>
          <a:lstStyle/>
          <a:p>
            <a:r>
              <a:rPr lang="pt-BR" sz="3200" cap="none" dirty="0"/>
              <a:t>Autômato Finito Não-Determinístico Generalizado (AFNG)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108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913776" y="1334998"/>
            <a:ext cx="10364450" cy="508390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sz="2800" cap="none" dirty="0"/>
              <a:t>Regras para um AFNG:</a:t>
            </a:r>
          </a:p>
          <a:p>
            <a:pPr algn="just"/>
            <a:endParaRPr lang="pt-BR" sz="2800" cap="none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3200" b="1" cap="none" dirty="0"/>
              <a:t>Estado inicial</a:t>
            </a:r>
            <a:r>
              <a:rPr lang="pt-BR" sz="3200" cap="none" dirty="0"/>
              <a:t>: </a:t>
            </a:r>
            <a:r>
              <a:rPr lang="pt-BR" sz="3200" cap="none" dirty="0">
                <a:solidFill>
                  <a:srgbClr val="0070C0"/>
                </a:solidFill>
              </a:rPr>
              <a:t>tem setas saindo</a:t>
            </a:r>
            <a:r>
              <a:rPr lang="pt-BR" sz="3200" cap="none" dirty="0"/>
              <a:t> para todos os outros estados, mas </a:t>
            </a:r>
            <a:r>
              <a:rPr lang="pt-BR" sz="3200" cap="none" dirty="0">
                <a:solidFill>
                  <a:srgbClr val="FF0000"/>
                </a:solidFill>
              </a:rPr>
              <a:t>nenhuma seta chegando nele</a:t>
            </a:r>
            <a:r>
              <a:rPr lang="pt-BR" sz="3200" cap="none" dirty="0"/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3200" b="1" cap="none" dirty="0"/>
              <a:t>Estado de aceitação</a:t>
            </a:r>
            <a:r>
              <a:rPr lang="pt-BR" sz="3200" cap="none" dirty="0"/>
              <a:t>: existe apenas um, e ele tem </a:t>
            </a:r>
            <a:r>
              <a:rPr lang="pt-BR" sz="3200" cap="none" dirty="0">
                <a:solidFill>
                  <a:srgbClr val="0070C0"/>
                </a:solidFill>
              </a:rPr>
              <a:t>setas chegando </a:t>
            </a:r>
            <a:r>
              <a:rPr lang="pt-BR" sz="3200" cap="none" dirty="0"/>
              <a:t>de todos os outros estados, mas </a:t>
            </a:r>
            <a:r>
              <a:rPr lang="pt-BR" sz="3200" cap="none" dirty="0">
                <a:solidFill>
                  <a:srgbClr val="FF0000"/>
                </a:solidFill>
              </a:rPr>
              <a:t>nenhuma saindo dele</a:t>
            </a:r>
            <a:r>
              <a:rPr lang="pt-BR" sz="3200" cap="none" dirty="0"/>
              <a:t>. O estado de aceitação deve ser diferente do estado inicial.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3200" b="1" cap="none" dirty="0"/>
              <a:t>Demais estados</a:t>
            </a:r>
            <a:r>
              <a:rPr lang="pt-BR" sz="3200" cap="none" dirty="0"/>
              <a:t>: cada um possui </a:t>
            </a:r>
            <a:r>
              <a:rPr lang="pt-BR" sz="3200" cap="none" dirty="0">
                <a:solidFill>
                  <a:srgbClr val="0070C0"/>
                </a:solidFill>
              </a:rPr>
              <a:t>seta para todos os demais</a:t>
            </a:r>
            <a:r>
              <a:rPr lang="pt-BR" sz="3200" cap="none" dirty="0"/>
              <a:t>, inclusive para si.</a:t>
            </a:r>
          </a:p>
        </p:txBody>
      </p:sp>
    </p:spTree>
    <p:extLst>
      <p:ext uri="{BB962C8B-B14F-4D97-AF65-F5344CB8AC3E}">
        <p14:creationId xmlns:p14="http://schemas.microsoft.com/office/powerpoint/2010/main" val="36058141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Autofit/>
          </a:bodyPr>
          <a:lstStyle/>
          <a:p>
            <a:r>
              <a:rPr lang="pt-BR" sz="3200" cap="none" dirty="0"/>
              <a:t>Autômato Finito Não-Determinístico Generalizado (AFNG)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109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913776" y="1334998"/>
            <a:ext cx="10364450" cy="5083909"/>
          </a:xfrm>
        </p:spPr>
        <p:txBody>
          <a:bodyPr>
            <a:normAutofit/>
          </a:bodyPr>
          <a:lstStyle/>
          <a:p>
            <a:pPr algn="just"/>
            <a:r>
              <a:rPr lang="pt-BR" sz="2800" cap="none" dirty="0"/>
              <a:t>Conversões:</a:t>
            </a:r>
          </a:p>
          <a:p>
            <a:pPr algn="just"/>
            <a:endParaRPr lang="pt-BR" sz="2800" cap="none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31" y="2675674"/>
            <a:ext cx="8455937" cy="263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77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710813"/>
            <a:ext cx="10364452" cy="4878475"/>
          </a:xfrm>
        </p:spPr>
        <p:txBody>
          <a:bodyPr>
            <a:normAutofit/>
          </a:bodyPr>
          <a:lstStyle/>
          <a:p>
            <a:pPr algn="just"/>
            <a:r>
              <a:rPr lang="pt-BR" sz="2800" b="1" cap="none" dirty="0"/>
              <a:t>Diagrama de Estados</a:t>
            </a:r>
          </a:p>
          <a:p>
            <a:pPr marL="0" indent="0" algn="just">
              <a:buNone/>
            </a:pPr>
            <a:r>
              <a:rPr lang="pt-BR" sz="2800" cap="none" dirty="0"/>
              <a:t>Figura: Estados são representados por círculos e entradas por arcos.</a:t>
            </a:r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r>
              <a:rPr lang="pt-BR" sz="2800" cap="none" dirty="0"/>
              <a:t>Estando no estado </a:t>
            </a:r>
            <a:r>
              <a:rPr lang="pt-BR" sz="2800" b="1" cap="none" dirty="0"/>
              <a:t>aberto </a:t>
            </a:r>
            <a:r>
              <a:rPr lang="pt-BR" sz="2800" cap="none" dirty="0"/>
              <a:t>e recebendo como entrada </a:t>
            </a:r>
            <a:r>
              <a:rPr lang="pt-BR" sz="2800" cap="none" dirty="0">
                <a:solidFill>
                  <a:srgbClr val="00B0F0"/>
                </a:solidFill>
              </a:rPr>
              <a:t>ambos</a:t>
            </a:r>
            <a:r>
              <a:rPr lang="pt-BR" sz="2800" cap="none" dirty="0"/>
              <a:t>, o controlador permanece no estado </a:t>
            </a:r>
            <a:r>
              <a:rPr lang="pt-BR" sz="2800" cap="none" dirty="0">
                <a:solidFill>
                  <a:srgbClr val="FF0000"/>
                </a:solidFill>
              </a:rPr>
              <a:t>aberto</a:t>
            </a:r>
            <a:r>
              <a:rPr lang="pt-BR" sz="2800" cap="none" dirty="0"/>
              <a:t>.</a:t>
            </a:r>
            <a:endParaRPr lang="pt-BR" sz="2200" cap="none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11</a:t>
            </a:fld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4181407" y="3547769"/>
            <a:ext cx="1176951" cy="8369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297738" y="3781598"/>
            <a:ext cx="116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Fechado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579297" y="2998320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Ambos</a:t>
            </a:r>
          </a:p>
        </p:txBody>
      </p:sp>
      <p:sp>
        <p:nvSpPr>
          <p:cNvPr id="13" name="Elipse 12"/>
          <p:cNvSpPr/>
          <p:nvPr/>
        </p:nvSpPr>
        <p:spPr>
          <a:xfrm>
            <a:off x="6332825" y="3547769"/>
            <a:ext cx="1176951" cy="8369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</a:t>
            </a:r>
          </a:p>
        </p:txBody>
      </p:sp>
      <p:cxnSp>
        <p:nvCxnSpPr>
          <p:cNvPr id="14" name="Conector em curva 13"/>
          <p:cNvCxnSpPr>
            <a:stCxn id="13" idx="1"/>
            <a:endCxn id="13" idx="7"/>
          </p:cNvCxnSpPr>
          <p:nvPr/>
        </p:nvCxnSpPr>
        <p:spPr>
          <a:xfrm rot="5400000" flipH="1" flipV="1">
            <a:off x="6921300" y="3254228"/>
            <a:ext cx="12700" cy="832231"/>
          </a:xfrm>
          <a:prstGeom prst="curvedConnector3">
            <a:avLst>
              <a:gd name="adj1" fmla="val 2765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6503627" y="3759931"/>
            <a:ext cx="116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Aberto</a:t>
            </a:r>
          </a:p>
        </p:txBody>
      </p:sp>
    </p:spTree>
    <p:extLst>
      <p:ext uri="{BB962C8B-B14F-4D97-AF65-F5344CB8AC3E}">
        <p14:creationId xmlns:p14="http://schemas.microsoft.com/office/powerpoint/2010/main" val="233643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Autofit/>
          </a:bodyPr>
          <a:lstStyle/>
          <a:p>
            <a:r>
              <a:rPr lang="pt-BR" sz="3200" cap="none" dirty="0"/>
              <a:t>Autômato Finito Não-Determinístico Generalizado (AFNG)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110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>
              <a:xfrm>
                <a:off x="913776" y="1334998"/>
                <a:ext cx="10364450" cy="5083909"/>
              </a:xfrm>
            </p:spPr>
            <p:txBody>
              <a:bodyPr>
                <a:normAutofit fontScale="92500" lnSpcReduction="20000"/>
              </a:bodyPr>
              <a:lstStyle/>
              <a:p>
                <a:pPr algn="just"/>
                <a:r>
                  <a:rPr lang="pt-BR" sz="2800" cap="none" dirty="0"/>
                  <a:t>Regras para um AFNG:</a:t>
                </a:r>
              </a:p>
              <a:p>
                <a:pPr algn="just"/>
                <a:endParaRPr lang="pt-BR" sz="2800" cap="none" dirty="0"/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pt-BR" sz="2800" cap="none" dirty="0"/>
                  <a:t>Adicionar </a:t>
                </a:r>
                <a:r>
                  <a:rPr lang="pt-BR" sz="2800" cap="none" dirty="0">
                    <a:solidFill>
                      <a:srgbClr val="0070C0"/>
                    </a:solidFill>
                  </a:rPr>
                  <a:t>NOVO estado inicial </a:t>
                </a:r>
                <a:r>
                  <a:rPr lang="pt-BR" sz="2800" cap="none" dirty="0"/>
                  <a:t>com uma seta de transição </a:t>
                </a:r>
                <a14:m>
                  <m:oMath xmlns:m="http://schemas.openxmlformats.org/officeDocument/2006/math">
                    <m:r>
                      <a:rPr lang="pt-BR" sz="280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pt-BR" sz="2800" cap="none" dirty="0"/>
                  <a:t> apontando para o estado inicial antigo.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pt-BR" sz="2800" cap="none" dirty="0"/>
                  <a:t>Adicionar </a:t>
                </a:r>
                <a:r>
                  <a:rPr lang="pt-BR" sz="2800" cap="none" dirty="0">
                    <a:solidFill>
                      <a:srgbClr val="0070C0"/>
                    </a:solidFill>
                  </a:rPr>
                  <a:t>NOVO estado de aceitação </a:t>
                </a:r>
                <a:r>
                  <a:rPr lang="pt-BR" sz="2800" cap="none" dirty="0"/>
                  <a:t>com uma seta de transição </a:t>
                </a:r>
                <a14:m>
                  <m:oMath xmlns:m="http://schemas.openxmlformats.org/officeDocument/2006/math">
                    <m:r>
                      <a:rPr lang="pt-BR" sz="2800" i="1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pt-BR" sz="2800" cap="none" dirty="0"/>
                  <a:t> chegando dos estados de aceitação antigo.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pt-BR" sz="2800" cap="none" dirty="0"/>
                  <a:t>Se existirem setas com </a:t>
                </a:r>
                <a:r>
                  <a:rPr lang="pt-BR" sz="2800" cap="none" dirty="0">
                    <a:solidFill>
                      <a:srgbClr val="FF0000"/>
                    </a:solidFill>
                  </a:rPr>
                  <a:t>múltiplos rótulos</a:t>
                </a:r>
                <a:r>
                  <a:rPr lang="pt-BR" sz="2800" cap="none" dirty="0"/>
                  <a:t> (ou se há </a:t>
                </a:r>
                <a:r>
                  <a:rPr lang="pt-BR" sz="2800" cap="none" dirty="0">
                    <a:solidFill>
                      <a:srgbClr val="FF0000"/>
                    </a:solidFill>
                  </a:rPr>
                  <a:t>múltiplas setas </a:t>
                </a:r>
                <a:r>
                  <a:rPr lang="pt-BR" sz="2800" cap="none" dirty="0"/>
                  <a:t>entre dois estados na mesma direção), substitui-se cada uma por uma </a:t>
                </a:r>
                <a:r>
                  <a:rPr lang="pt-BR" sz="2800" cap="none" dirty="0">
                    <a:solidFill>
                      <a:srgbClr val="0070C0"/>
                    </a:solidFill>
                  </a:rPr>
                  <a:t>única seta </a:t>
                </a:r>
                <a:r>
                  <a:rPr lang="pt-BR" sz="2800" cap="none" dirty="0"/>
                  <a:t>cujo rótulo é a </a:t>
                </a:r>
                <a:r>
                  <a:rPr lang="pt-BR" sz="2800" cap="none" dirty="0">
                    <a:solidFill>
                      <a:srgbClr val="0070C0"/>
                    </a:solidFill>
                  </a:rPr>
                  <a:t>união dos rótulos anteriores</a:t>
                </a:r>
                <a:r>
                  <a:rPr lang="pt-BR" sz="2800" cap="none" dirty="0"/>
                  <a:t>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pt-BR" sz="2800" cap="none" dirty="0"/>
                  <a:t>Adicionar setas com rótulos ; entre estados que não tenham setas.</a:t>
                </a:r>
              </a:p>
              <a:p>
                <a:pPr algn="just"/>
                <a:endParaRPr lang="pt-BR" sz="2800" cap="none" dirty="0"/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6" y="1334998"/>
                <a:ext cx="10364450" cy="5083909"/>
              </a:xfrm>
              <a:blipFill rotWithShape="0">
                <a:blip r:embed="rId2"/>
                <a:stretch>
                  <a:fillRect l="-941" t="-1079" r="-10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4336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Autofit/>
          </a:bodyPr>
          <a:lstStyle/>
          <a:p>
            <a:r>
              <a:rPr lang="pt-BR" sz="3200" cap="none" dirty="0"/>
              <a:t>Autômato Finito Não-Determinístico Generalizado (AFNG)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111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>
              <a:xfrm>
                <a:off x="913776" y="1334998"/>
                <a:ext cx="10364450" cy="5083909"/>
              </a:xfrm>
            </p:spPr>
            <p:txBody>
              <a:bodyPr>
                <a:normAutofit fontScale="92500" lnSpcReduction="20000"/>
              </a:bodyPr>
              <a:lstStyle/>
              <a:p>
                <a:pPr algn="just"/>
                <a:r>
                  <a:rPr lang="pt-BR" sz="2800" cap="none" dirty="0"/>
                  <a:t>Converter AFNG para Expressão Regular:</a:t>
                </a:r>
              </a:p>
              <a:p>
                <a:pPr algn="just"/>
                <a:endParaRPr lang="pt-BR" sz="2800" cap="none" dirty="0"/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t-BR" sz="2800" cap="none" dirty="0"/>
                  <a:t>Suponha um AFNG com </a:t>
                </a:r>
                <a14:m>
                  <m:oMath xmlns:m="http://schemas.openxmlformats.org/officeDocument/2006/math">
                    <m:r>
                      <a:rPr lang="pt-BR" sz="2800" b="1" i="1" cap="none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pt-BR" sz="2800" cap="none" dirty="0"/>
                  <a:t> estados.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t-BR" sz="2800" cap="none" dirty="0"/>
                  <a:t>Como um AFNG deve ter um estado inicial diferente do de aceitação, sabemos que </a:t>
                </a:r>
                <a14:m>
                  <m:oMath xmlns:m="http://schemas.openxmlformats.org/officeDocument/2006/math">
                    <m:r>
                      <a:rPr lang="pt-BR" sz="2800" b="0" i="1" cap="none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sz="28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pt-BR" sz="2800" cap="none" dirty="0"/>
                  <a:t>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t-BR" sz="2800" cap="none" dirty="0"/>
                  <a:t>Se </a:t>
                </a:r>
                <a14:m>
                  <m:oMath xmlns:m="http://schemas.openxmlformats.org/officeDocument/2006/math">
                    <m:r>
                      <a:rPr lang="pt-BR" sz="2800" i="1" cap="none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sz="280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pt-BR" sz="2800" i="1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pt-BR" sz="2800" cap="none" dirty="0"/>
                  <a:t>, construímos um AFNG equivalente com </a:t>
                </a:r>
                <a14:m>
                  <m:oMath xmlns:m="http://schemas.openxmlformats.org/officeDocument/2006/math">
                    <m:r>
                      <a:rPr lang="pt-BR" sz="2800" b="0" i="1" cap="none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sz="2800" b="0" i="1" cap="none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sz="2800" cap="none" dirty="0"/>
                  <a:t> estados. Esse passo repete-se até que o AFNG esteja reduzido a dois estados.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t-BR" sz="2800" cap="none" dirty="0"/>
                  <a:t>Se </a:t>
                </a:r>
                <a14:m>
                  <m:oMath xmlns:m="http://schemas.openxmlformats.org/officeDocument/2006/math">
                    <m:r>
                      <a:rPr lang="pt-BR" sz="2800" i="1" cap="none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sz="2800" b="0" i="1" cap="none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sz="2800" cap="none" dirty="0"/>
                  <a:t>, o AFNG tem uma </a:t>
                </a:r>
                <a:r>
                  <a:rPr lang="pt-BR" sz="2800" cap="none" dirty="0">
                    <a:solidFill>
                      <a:srgbClr val="FF0000"/>
                    </a:solidFill>
                  </a:rPr>
                  <a:t>única seta</a:t>
                </a:r>
                <a:r>
                  <a:rPr lang="pt-BR" sz="2800" cap="none" dirty="0"/>
                  <a:t>, que vai do estado inicial para o estado de aceitação.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t-BR" sz="2800" cap="none" dirty="0"/>
                  <a:t>O rótulo dessa seta é a expressão regular equivalente.</a:t>
                </a:r>
              </a:p>
              <a:p>
                <a:pPr algn="just"/>
                <a:endParaRPr lang="pt-BR" sz="2800" cap="none" dirty="0"/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6" y="1334998"/>
                <a:ext cx="10364450" cy="5083909"/>
              </a:xfrm>
              <a:blipFill rotWithShape="0">
                <a:blip r:embed="rId2"/>
                <a:stretch>
                  <a:fillRect l="-941" t="-1079" r="-10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907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Autofit/>
          </a:bodyPr>
          <a:lstStyle/>
          <a:p>
            <a:r>
              <a:rPr lang="pt-BR" sz="3200" cap="none" dirty="0"/>
              <a:t>Autômato Finito Não-Determinístico Generalizado (AFNG)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112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913776" y="1334998"/>
            <a:ext cx="10364450" cy="5083909"/>
          </a:xfrm>
        </p:spPr>
        <p:txBody>
          <a:bodyPr>
            <a:normAutofit/>
          </a:bodyPr>
          <a:lstStyle/>
          <a:p>
            <a:pPr algn="just"/>
            <a:r>
              <a:rPr lang="pt-BR" sz="2800" cap="none" dirty="0"/>
              <a:t>Estágios na conversão:</a:t>
            </a:r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386" y="2228362"/>
            <a:ext cx="7235228" cy="314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081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Autofit/>
          </a:bodyPr>
          <a:lstStyle/>
          <a:p>
            <a:r>
              <a:rPr lang="pt-BR" sz="3200" cap="none" dirty="0"/>
              <a:t>Autômato Finito Não-Determinístico Generalizado (AFNG)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113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>
              <a:xfrm>
                <a:off x="913776" y="1334998"/>
                <a:ext cx="10364450" cy="5083909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800" cap="none" dirty="0"/>
                  <a:t>Estágios na conversão: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t-BR" sz="2800" cap="none" dirty="0"/>
                  <a:t>O passo crucial está na construção de um AFNG equivalente com um estado a menos quando </a:t>
                </a:r>
                <a14:m>
                  <m:oMath xmlns:m="http://schemas.openxmlformats.org/officeDocument/2006/math">
                    <m:r>
                      <a:rPr lang="pt-BR" sz="2800" i="1" cap="none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sz="2800" i="1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pt-BR" sz="2800" cap="none" dirty="0"/>
                  <a:t>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t-BR" sz="2800" cap="none" dirty="0"/>
                  <a:t>Fazemos isso selecionando um estado, removendo-o da máquina e reparando o resto de forma que seja reconhecida ainda a mesma linguagem.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pt-BR" sz="2800" b="1" cap="none" dirty="0"/>
                  <a:t>Qualquer estado serve</a:t>
                </a:r>
                <a:r>
                  <a:rPr lang="pt-BR" sz="2800" cap="none" dirty="0"/>
                  <a:t>, desde que não seja o estado inicial ou de aceitação.</a:t>
                </a:r>
              </a:p>
              <a:p>
                <a:pPr algn="just"/>
                <a:endParaRPr lang="pt-BR" sz="2800" cap="none" dirty="0"/>
              </a:p>
              <a:p>
                <a:pPr algn="just"/>
                <a:endParaRPr lang="pt-BR" sz="2800" cap="none" dirty="0"/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6" y="1334998"/>
                <a:ext cx="10364450" cy="5083909"/>
              </a:xfrm>
              <a:blipFill rotWithShape="0">
                <a:blip r:embed="rId2"/>
                <a:stretch>
                  <a:fillRect l="-1059" t="-360" r="-11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2437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Autofit/>
          </a:bodyPr>
          <a:lstStyle/>
          <a:p>
            <a:r>
              <a:rPr lang="pt-BR" sz="3200" cap="none" dirty="0"/>
              <a:t>Autômato Finito Não-Determinístico Generalizado (AFNG)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114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913776" y="1334998"/>
            <a:ext cx="10364450" cy="5083909"/>
          </a:xfrm>
        </p:spPr>
        <p:txBody>
          <a:bodyPr>
            <a:normAutofit/>
          </a:bodyPr>
          <a:lstStyle/>
          <a:p>
            <a:pPr algn="just"/>
            <a:r>
              <a:rPr lang="pt-BR" sz="2800" cap="none" dirty="0"/>
              <a:t>Construindo um AFNG:</a:t>
            </a:r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236" y="1840570"/>
            <a:ext cx="5443785" cy="468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493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Autofit/>
          </a:bodyPr>
          <a:lstStyle/>
          <a:p>
            <a:r>
              <a:rPr lang="pt-BR" sz="3200" cap="none" dirty="0"/>
              <a:t>Autômato Finito Não-Determinístico Generalizado (AFNG)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115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913776" y="1334998"/>
            <a:ext cx="10364450" cy="5083909"/>
          </a:xfrm>
        </p:spPr>
        <p:txBody>
          <a:bodyPr>
            <a:normAutofit/>
          </a:bodyPr>
          <a:lstStyle/>
          <a:p>
            <a:pPr algn="just"/>
            <a:r>
              <a:rPr lang="pt-BR" sz="2800" cap="none" dirty="0"/>
              <a:t>Construindo um AFNG:</a:t>
            </a:r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627" y="2469923"/>
            <a:ext cx="6754746" cy="328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485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90" y="268711"/>
            <a:ext cx="1059342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Definição Formal de AFNG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116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Espaço Reservado para Conteúdo 1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1271168"/>
                  </p:ext>
                </p:extLst>
              </p:nvPr>
            </p:nvGraphicFramePr>
            <p:xfrm>
              <a:off x="914400" y="1315308"/>
              <a:ext cx="10478311" cy="43194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783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96968">
                    <a:tc>
                      <a:txBody>
                        <a:bodyPr/>
                        <a:lstStyle/>
                        <a:p>
                          <a:r>
                            <a:rPr lang="pt-BR" sz="3200" b="0" i="0" u="none" strike="noStrike" kern="1200" baseline="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AFNG</a:t>
                          </a:r>
                          <a:endParaRPr lang="pt-BR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40339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pt-BR" sz="2800" dirty="0"/>
                            <a:t>Um AFNG é uma 5-</a:t>
                          </a:r>
                          <a:r>
                            <a:rPr lang="pt-BR" sz="2800" dirty="0" err="1"/>
                            <a:t>upla</a:t>
                          </a:r>
                          <a:r>
                            <a:rPr lang="pt-BR" sz="2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800" dirty="0"/>
                            <a:t>, onde:</a:t>
                          </a:r>
                        </a:p>
                        <a:p>
                          <a:pPr marL="457200" indent="-457200" algn="just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pt-BR" sz="2800" dirty="0"/>
                            <a:t> é o conjunto finito de estados</a:t>
                          </a:r>
                        </a:p>
                        <a:p>
                          <a:pPr marL="457200" indent="-457200" algn="just">
                            <a:buFont typeface="Arial" panose="020B0604020202020204" pitchFamily="34" charset="0"/>
                            <a:buChar char="•"/>
                          </a:pPr>
                          <a:r>
                            <a:rPr lang="pt-BR" sz="2800" b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Σ</a:t>
                          </a:r>
                          <a:r>
                            <a:rPr lang="pt-BR" sz="2800" dirty="0"/>
                            <a:t> é o alfabeto de entrada</a:t>
                          </a:r>
                        </a:p>
                        <a:p>
                          <a:pPr marL="457200" indent="-457200" algn="just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:(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)×(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𝕽</m:t>
                              </m:r>
                            </m:oMath>
                          </a14:m>
                          <a:r>
                            <a:rPr lang="pt-BR" sz="2800" dirty="0"/>
                            <a:t>ª é a função de transição</a:t>
                          </a:r>
                        </a:p>
                        <a:p>
                          <a:pPr marL="457200" indent="-457200" algn="just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 é o estado inicial</a:t>
                          </a:r>
                        </a:p>
                        <a:p>
                          <a:pPr marL="457200" indent="-457200" algn="just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pt-BR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 é o estado de aceitação</a:t>
                          </a:r>
                        </a:p>
                        <a:p>
                          <a:pPr marL="457200" indent="-457200" algn="just">
                            <a:buFont typeface="Arial" panose="020B0604020202020204" pitchFamily="34" charset="0"/>
                            <a:buChar char="•"/>
                          </a:pPr>
                          <a:endParaRPr lang="pt-BR" sz="2800" dirty="0"/>
                        </a:p>
                        <a:p>
                          <a:pPr marL="0" indent="0" algn="just">
                            <a:buFont typeface="Arial" panose="020B0604020202020204" pitchFamily="34" charset="0"/>
                            <a:buNone/>
                          </a:pPr>
                          <a:r>
                            <a:rPr lang="pt-BR" sz="2800" b="1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ª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𝕽</m:t>
                              </m:r>
                            </m:oMath>
                          </a14:m>
                          <a:r>
                            <a:rPr lang="pt-BR" sz="2800" dirty="0"/>
                            <a:t> é a coleção do todas as expressões regulares sobre o alfabeto </a:t>
                          </a:r>
                          <a:r>
                            <a:rPr lang="el-GR" sz="2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Σ</a:t>
                          </a:r>
                          <a:r>
                            <a:rPr lang="pt-BR" sz="28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Espaço Reservado para Conteúdo 1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1271168"/>
                  </p:ext>
                </p:extLst>
              </p:nvPr>
            </p:nvGraphicFramePr>
            <p:xfrm>
              <a:off x="914400" y="1315308"/>
              <a:ext cx="10478311" cy="43194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7831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pt-BR" sz="3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AFNG</a:t>
                          </a:r>
                          <a:endParaRPr lang="pt-BR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40339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" t="-17236" r="-291" b="-3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Conector reto 4"/>
          <p:cNvCxnSpPr/>
          <p:nvPr/>
        </p:nvCxnSpPr>
        <p:spPr>
          <a:xfrm>
            <a:off x="986827" y="4861711"/>
            <a:ext cx="58847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1943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Autofit/>
          </a:bodyPr>
          <a:lstStyle/>
          <a:p>
            <a:r>
              <a:rPr lang="pt-BR" sz="3200" cap="none" dirty="0"/>
              <a:t>Definição Formal de AFNG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117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>
              <a:xfrm>
                <a:off x="913776" y="1334998"/>
                <a:ext cx="10364450" cy="5083909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pt-BR" sz="2800" cap="none" dirty="0"/>
                  <a:t>Um AFNG aceita uma cadeia </a:t>
                </a:r>
                <a14:m>
                  <m:oMath xmlns:m="http://schemas.openxmlformats.org/officeDocument/2006/math">
                    <m:r>
                      <a:rPr lang="pt-BR" sz="2800" b="0" i="1" cap="none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pt-BR" sz="2800" cap="none" dirty="0"/>
                  <a:t> 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 cap="none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sz="2800" b="0" i="1" cap="none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sz="2800" cap="none" dirty="0"/>
                  <a:t> se </a:t>
                </a:r>
                <a14:m>
                  <m:oMath xmlns:m="http://schemas.openxmlformats.org/officeDocument/2006/math">
                    <m:r>
                      <a:rPr lang="pt-BR" sz="2800" b="0" i="1" cap="none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pt-BR" sz="2800" b="0" i="1" cap="none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8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cap="none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2800" b="0" i="1" cap="none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sz="28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cap="none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2800" b="0" i="1" cap="none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8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pt-BR" sz="28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28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sz="2800" cap="none" dirty="0"/>
                  <a:t>, onde cada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 cap="none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2800" b="0" i="1" cap="none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800" cap="none" dirty="0"/>
                  <a:t> está 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 cap="non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sz="2800" i="1" cap="none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sz="2800" cap="none" dirty="0"/>
                  <a:t>, e existe uma sequência de estados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cap="none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800" b="0" i="1" cap="none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b="0" i="1" cap="none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28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cap="none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800" b="0" i="1" cap="none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800" b="0" i="1" cap="none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8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pt-BR" sz="28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8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sz="2800" cap="none" dirty="0"/>
                  <a:t>; tal que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800" b="1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 i="1" cap="none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pt-BR" sz="2800" b="1" i="1" cap="none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pt-BR" sz="2800" b="1" i="1" cap="none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b="1" i="1" cap="none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800" b="1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 i="1" cap="none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pt-BR" sz="2800" b="1" i="1" cap="none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pt-BR" sz="2800" cap="none" dirty="0"/>
                  <a:t> é o estado inicial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800" b="1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 i="1" cap="none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pt-BR" sz="2800" b="1" i="1" cap="none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pt-BR" sz="2800" b="1" i="1" cap="none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sz="2800" b="1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 i="1" cap="none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pt-BR" sz="2800" b="1" i="1" cap="none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pt-BR" sz="2800" cap="none" dirty="0"/>
                  <a:t> é o estado de aceitação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pt-BR" sz="2800" cap="none" dirty="0"/>
                  <a:t>Para cada </a:t>
                </a:r>
                <a14:m>
                  <m:oMath xmlns:m="http://schemas.openxmlformats.org/officeDocument/2006/math">
                    <m:r>
                      <a:rPr lang="pt-BR" sz="2800" b="0" i="1" cap="none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sz="2800" cap="none" dirty="0"/>
                  <a:t>, temos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cap="none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2800" b="0" i="1" cap="none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800" b="0" i="1" cap="none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8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sz="28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pt-BR" sz="28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8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8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8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800" cap="none" dirty="0"/>
                  <a:t>, 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800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8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8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pt-BR" sz="28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8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8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8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28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8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8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800" cap="none" dirty="0"/>
                  <a:t>; em outras palavras,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800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800" cap="none" dirty="0"/>
                  <a:t> é a expressão sobre a seta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800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pt-BR" sz="2800" cap="none" dirty="0"/>
                  <a:t>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800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800" cap="none" dirty="0"/>
                  <a:t>.</a:t>
                </a:r>
              </a:p>
              <a:p>
                <a:pPr algn="just"/>
                <a:endParaRPr lang="pt-BR" sz="2800" cap="none" dirty="0"/>
              </a:p>
              <a:p>
                <a:pPr algn="just"/>
                <a:endParaRPr lang="pt-BR" sz="2800" cap="none" dirty="0"/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6" y="1334998"/>
                <a:ext cx="10364450" cy="5083909"/>
              </a:xfrm>
              <a:blipFill rotWithShape="0">
                <a:blip r:embed="rId2"/>
                <a:stretch>
                  <a:fillRect l="-1235" t="-360" r="-11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2256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Autofit/>
          </a:bodyPr>
          <a:lstStyle/>
          <a:p>
            <a:r>
              <a:rPr lang="pt-BR" sz="3200" cap="none" dirty="0"/>
              <a:t>Definição Formal de AFNG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118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913776" y="1164491"/>
            <a:ext cx="10364450" cy="508390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800" cap="none" dirty="0"/>
              <a:t>Procedimento CONVERT(G):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5" y="1878743"/>
            <a:ext cx="9294891" cy="48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001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119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25" y="0"/>
            <a:ext cx="10429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82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08750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710813"/>
            <a:ext cx="10364452" cy="4878475"/>
          </a:xfrm>
        </p:spPr>
        <p:txBody>
          <a:bodyPr>
            <a:normAutofit/>
          </a:bodyPr>
          <a:lstStyle/>
          <a:p>
            <a:pPr algn="just"/>
            <a:r>
              <a:rPr lang="pt-BR" sz="2800" b="1" cap="none" dirty="0"/>
              <a:t>Diagrama de Estados</a:t>
            </a:r>
          </a:p>
          <a:p>
            <a:pPr marL="0" indent="0" algn="just">
              <a:buNone/>
            </a:pPr>
            <a:r>
              <a:rPr lang="pt-BR" sz="2800" cap="none" dirty="0"/>
              <a:t>Figura: Estados são representados por círculos e entradas por arcos.</a:t>
            </a:r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r>
              <a:rPr lang="pt-BR" sz="2800" cap="none" dirty="0"/>
              <a:t>Estando no estado </a:t>
            </a:r>
            <a:r>
              <a:rPr lang="pt-BR" sz="2800" b="1" cap="none" dirty="0"/>
              <a:t>fechado</a:t>
            </a:r>
            <a:r>
              <a:rPr lang="pt-BR" sz="2800" cap="none" dirty="0"/>
              <a:t> e recebendo como entrada </a:t>
            </a:r>
            <a:r>
              <a:rPr lang="pt-BR" sz="2800" cap="none" dirty="0">
                <a:solidFill>
                  <a:srgbClr val="0070C0"/>
                </a:solidFill>
              </a:rPr>
              <a:t>ambos</a:t>
            </a:r>
            <a:r>
              <a:rPr lang="pt-BR" sz="2800" cap="none" dirty="0"/>
              <a:t>, o controlador permanece como </a:t>
            </a:r>
            <a:r>
              <a:rPr lang="pt-BR" sz="2800" cap="none" dirty="0">
                <a:solidFill>
                  <a:srgbClr val="FF0000"/>
                </a:solidFill>
              </a:rPr>
              <a:t>fechado</a:t>
            </a:r>
            <a:r>
              <a:rPr lang="pt-BR" sz="2800" cap="none" dirty="0"/>
              <a:t> porque se a porta for aberta ela pode bater em alguém sobre o tapete posterior.</a:t>
            </a:r>
            <a:endParaRPr lang="pt-BR" sz="2200" cap="none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12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AAFA37-7EBC-4087-A714-3BE367A3C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88" y="3028410"/>
            <a:ext cx="4644223" cy="186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9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120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99" y="0"/>
            <a:ext cx="10112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141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121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59" y="0"/>
            <a:ext cx="9606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581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122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16" y="0"/>
            <a:ext cx="9839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27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123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05" y="0"/>
            <a:ext cx="9816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578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124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98" y="0"/>
            <a:ext cx="9161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531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125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430" y="0"/>
            <a:ext cx="9492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386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126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49" y="0"/>
            <a:ext cx="9259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632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127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76" y="0"/>
            <a:ext cx="939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176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128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58" y="0"/>
            <a:ext cx="1018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07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08750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710813"/>
            <a:ext cx="10364452" cy="4878475"/>
          </a:xfrm>
        </p:spPr>
        <p:txBody>
          <a:bodyPr>
            <a:normAutofit/>
          </a:bodyPr>
          <a:lstStyle/>
          <a:p>
            <a:pPr algn="just"/>
            <a:r>
              <a:rPr lang="pt-BR" sz="2800" b="1" cap="none" dirty="0"/>
              <a:t>Diagrama de Estados</a:t>
            </a:r>
          </a:p>
          <a:p>
            <a:pPr marL="0" indent="0" algn="just">
              <a:buNone/>
            </a:pPr>
            <a:r>
              <a:rPr lang="pt-BR" sz="2800" cap="none" dirty="0"/>
              <a:t>Figura: Estados são representados por círculos e entradas por arcos.</a:t>
            </a:r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r>
              <a:rPr lang="pt-BR" sz="2800" cap="none" dirty="0"/>
              <a:t>Estando no estado </a:t>
            </a:r>
            <a:r>
              <a:rPr lang="pt-BR" sz="2800" b="1" cap="none" dirty="0"/>
              <a:t>fechado</a:t>
            </a:r>
            <a:r>
              <a:rPr lang="pt-BR" sz="2800" cap="none" dirty="0"/>
              <a:t> e recebendo como entrada </a:t>
            </a:r>
            <a:r>
              <a:rPr lang="pt-BR" sz="2800" cap="none" dirty="0">
                <a:solidFill>
                  <a:srgbClr val="0070C0"/>
                </a:solidFill>
              </a:rPr>
              <a:t>frente</a:t>
            </a:r>
            <a:r>
              <a:rPr lang="pt-BR" sz="2800" cap="none" dirty="0"/>
              <a:t>, o controlador move para o estado </a:t>
            </a:r>
            <a:r>
              <a:rPr lang="pt-BR" sz="2800" cap="none" dirty="0">
                <a:solidFill>
                  <a:srgbClr val="FF0000"/>
                </a:solidFill>
              </a:rPr>
              <a:t>aberto</a:t>
            </a:r>
            <a:r>
              <a:rPr lang="pt-BR" sz="2800" cap="none" dirty="0"/>
              <a:t>.</a:t>
            </a:r>
            <a:endParaRPr lang="pt-BR" sz="2200" cap="none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13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C30B3A-273E-4761-B6E4-342F4D490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046" y="3161401"/>
            <a:ext cx="4891908" cy="1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7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08750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710813"/>
            <a:ext cx="10364452" cy="4878475"/>
          </a:xfrm>
        </p:spPr>
        <p:txBody>
          <a:bodyPr>
            <a:normAutofit/>
          </a:bodyPr>
          <a:lstStyle/>
          <a:p>
            <a:pPr algn="just"/>
            <a:r>
              <a:rPr lang="pt-BR" sz="2800" b="1" cap="none" dirty="0"/>
              <a:t>Diagrama de Estados</a:t>
            </a:r>
          </a:p>
          <a:p>
            <a:pPr marL="0" indent="0" algn="just">
              <a:buNone/>
            </a:pPr>
            <a:r>
              <a:rPr lang="pt-BR" sz="2800" cap="none" dirty="0"/>
              <a:t>Figura: Estados são representados por círculos e entradas por arcos.</a:t>
            </a:r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r>
              <a:rPr lang="pt-BR" sz="2800" cap="none" dirty="0"/>
              <a:t>Estando no estado </a:t>
            </a:r>
            <a:r>
              <a:rPr lang="pt-BR" sz="2800" b="1" cap="none" dirty="0"/>
              <a:t>aberto</a:t>
            </a:r>
            <a:r>
              <a:rPr lang="pt-BR" sz="2800" cap="none" dirty="0"/>
              <a:t> e recebendo como entrada </a:t>
            </a:r>
            <a:r>
              <a:rPr lang="pt-BR" sz="2800" cap="none" dirty="0">
                <a:solidFill>
                  <a:srgbClr val="0070C0"/>
                </a:solidFill>
              </a:rPr>
              <a:t>nenhum</a:t>
            </a:r>
            <a:r>
              <a:rPr lang="pt-BR" sz="2800" cap="none" dirty="0"/>
              <a:t>, o controlador move para o estado </a:t>
            </a:r>
            <a:r>
              <a:rPr lang="pt-BR" sz="2800" cap="none" dirty="0">
                <a:solidFill>
                  <a:srgbClr val="FF0000"/>
                </a:solidFill>
              </a:rPr>
              <a:t>fechado</a:t>
            </a:r>
            <a:r>
              <a:rPr lang="pt-BR" sz="2800" cap="none" dirty="0"/>
              <a:t>.</a:t>
            </a:r>
            <a:endParaRPr lang="pt-BR" sz="2200" cap="none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14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EA5774-E2EC-488A-8CA7-C616AA3A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905" y="3132305"/>
            <a:ext cx="4878189" cy="148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1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08750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3" y="1006839"/>
            <a:ext cx="10364452" cy="5814843"/>
          </a:xfrm>
        </p:spPr>
        <p:txBody>
          <a:bodyPr>
            <a:normAutofit/>
          </a:bodyPr>
          <a:lstStyle/>
          <a:p>
            <a:pPr algn="just"/>
            <a:r>
              <a:rPr lang="pt-BR" sz="3000" b="1" cap="none" dirty="0"/>
              <a:t>Tabela de transição de Estado</a:t>
            </a:r>
          </a:p>
          <a:p>
            <a:pPr algn="just"/>
            <a:endParaRPr lang="pt-BR" sz="3000" b="1" cap="none" dirty="0"/>
          </a:p>
          <a:p>
            <a:pPr algn="just"/>
            <a:endParaRPr lang="pt-BR" sz="3000" b="1" cap="none" dirty="0"/>
          </a:p>
          <a:p>
            <a:pPr algn="just"/>
            <a:r>
              <a:rPr lang="pt-BR" sz="3000" b="1" cap="none" dirty="0"/>
              <a:t>Diagrama de estados para uma dada sequência de entradas</a:t>
            </a:r>
          </a:p>
          <a:p>
            <a:pPr algn="just"/>
            <a:endParaRPr lang="pt-BR" sz="2800" b="1" cap="none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15</a:t>
            </a:fld>
            <a:endParaRPr lang="pt-BR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D58CD8C7-4408-4D07-A81D-66B2F5041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29468"/>
              </p:ext>
            </p:extLst>
          </p:nvPr>
        </p:nvGraphicFramePr>
        <p:xfrm>
          <a:off x="2028743" y="1559914"/>
          <a:ext cx="8665150" cy="1569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030">
                  <a:extLst>
                    <a:ext uri="{9D8B030D-6E8A-4147-A177-3AD203B41FA5}">
                      <a16:colId xmlns:a16="http://schemas.microsoft.com/office/drawing/2014/main" val="3367196599"/>
                    </a:ext>
                  </a:extLst>
                </a:gridCol>
                <a:gridCol w="1733030">
                  <a:extLst>
                    <a:ext uri="{9D8B030D-6E8A-4147-A177-3AD203B41FA5}">
                      <a16:colId xmlns:a16="http://schemas.microsoft.com/office/drawing/2014/main" val="3144031615"/>
                    </a:ext>
                  </a:extLst>
                </a:gridCol>
                <a:gridCol w="1733030">
                  <a:extLst>
                    <a:ext uri="{9D8B030D-6E8A-4147-A177-3AD203B41FA5}">
                      <a16:colId xmlns:a16="http://schemas.microsoft.com/office/drawing/2014/main" val="3910980897"/>
                    </a:ext>
                  </a:extLst>
                </a:gridCol>
                <a:gridCol w="1733030">
                  <a:extLst>
                    <a:ext uri="{9D8B030D-6E8A-4147-A177-3AD203B41FA5}">
                      <a16:colId xmlns:a16="http://schemas.microsoft.com/office/drawing/2014/main" val="2046652005"/>
                    </a:ext>
                  </a:extLst>
                </a:gridCol>
                <a:gridCol w="1733030">
                  <a:extLst>
                    <a:ext uri="{9D8B030D-6E8A-4147-A177-3AD203B41FA5}">
                      <a16:colId xmlns:a16="http://schemas.microsoft.com/office/drawing/2014/main" val="4186660350"/>
                    </a:ext>
                  </a:extLst>
                </a:gridCol>
              </a:tblGrid>
              <a:tr h="523188">
                <a:tc>
                  <a:txBody>
                    <a:bodyPr/>
                    <a:lstStyle/>
                    <a:p>
                      <a:pPr algn="ctr"/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Nenhum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Frente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Atrás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Ambos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941551"/>
                  </a:ext>
                </a:extLst>
              </a:tr>
              <a:tr h="523188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Fechado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Fechado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Aberto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Fechado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Fechado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549211"/>
                  </a:ext>
                </a:extLst>
              </a:tr>
              <a:tr h="523188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Aberto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Fechado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Aberto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Aberto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Aberto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734132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6995757" y="3690099"/>
            <a:ext cx="1166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Ambos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Atrás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Frente</a:t>
            </a:r>
          </a:p>
        </p:txBody>
      </p:sp>
      <p:sp>
        <p:nvSpPr>
          <p:cNvPr id="9" name="Elipse 8"/>
          <p:cNvSpPr/>
          <p:nvPr/>
        </p:nvSpPr>
        <p:spPr>
          <a:xfrm>
            <a:off x="6749285" y="4715666"/>
            <a:ext cx="1176951" cy="8369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</a:t>
            </a:r>
          </a:p>
        </p:txBody>
      </p:sp>
      <p:cxnSp>
        <p:nvCxnSpPr>
          <p:cNvPr id="10" name="Conector em curva 9"/>
          <p:cNvCxnSpPr>
            <a:stCxn id="9" idx="1"/>
            <a:endCxn id="9" idx="7"/>
          </p:cNvCxnSpPr>
          <p:nvPr/>
        </p:nvCxnSpPr>
        <p:spPr>
          <a:xfrm rot="5400000" flipH="1" flipV="1">
            <a:off x="7337760" y="4422125"/>
            <a:ext cx="12700" cy="832231"/>
          </a:xfrm>
          <a:prstGeom prst="curvedConnector3">
            <a:avLst>
              <a:gd name="adj1" fmla="val 2765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6920087" y="4927828"/>
            <a:ext cx="116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Aberto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4222412" y="3702831"/>
            <a:ext cx="1166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Ambos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Atrás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Nenhum</a:t>
            </a:r>
          </a:p>
        </p:txBody>
      </p:sp>
      <p:sp>
        <p:nvSpPr>
          <p:cNvPr id="13" name="Elipse 12"/>
          <p:cNvSpPr/>
          <p:nvPr/>
        </p:nvSpPr>
        <p:spPr>
          <a:xfrm>
            <a:off x="4042298" y="4699043"/>
            <a:ext cx="1176951" cy="8369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</a:t>
            </a:r>
          </a:p>
        </p:txBody>
      </p:sp>
      <p:cxnSp>
        <p:nvCxnSpPr>
          <p:cNvPr id="14" name="Conector em curva 13"/>
          <p:cNvCxnSpPr>
            <a:stCxn id="13" idx="1"/>
            <a:endCxn id="13" idx="7"/>
          </p:cNvCxnSpPr>
          <p:nvPr/>
        </p:nvCxnSpPr>
        <p:spPr>
          <a:xfrm rot="5400000" flipH="1" flipV="1">
            <a:off x="4630773" y="4405502"/>
            <a:ext cx="12700" cy="832231"/>
          </a:xfrm>
          <a:prstGeom prst="curvedConnector3">
            <a:avLst>
              <a:gd name="adj1" fmla="val 2765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4132907" y="4927828"/>
            <a:ext cx="116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Fechado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H="1">
            <a:off x="7926236" y="5112494"/>
            <a:ext cx="837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 flipH="1">
            <a:off x="5151422" y="5297160"/>
            <a:ext cx="1597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 flipV="1">
            <a:off x="5219249" y="5015620"/>
            <a:ext cx="1530036" cy="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5593166" y="4678556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Frente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5593166" y="5313069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Nenhum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8094529" y="4778346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Início</a:t>
            </a:r>
          </a:p>
        </p:txBody>
      </p:sp>
    </p:spTree>
    <p:extLst>
      <p:ext uri="{BB962C8B-B14F-4D97-AF65-F5344CB8AC3E}">
        <p14:creationId xmlns:p14="http://schemas.microsoft.com/office/powerpoint/2010/main" val="308818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08750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2" y="1006838"/>
            <a:ext cx="10364452" cy="5642411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2800" b="1" cap="none" dirty="0"/>
              <a:t>Diagrama de Estados</a:t>
            </a:r>
          </a:p>
          <a:p>
            <a:pPr marL="0" indent="0" algn="just">
              <a:buNone/>
            </a:pPr>
            <a:r>
              <a:rPr lang="pt-BR" sz="2800" cap="none" dirty="0"/>
              <a:t>Figura: Diagrama de estados para uma dada sequência de entradas, iniciando-se pelo estado aberto.</a:t>
            </a:r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r>
              <a:rPr lang="pt-BR" sz="2800" cap="none" dirty="0"/>
              <a:t>Um controlador poderia iniciar no estado </a:t>
            </a:r>
            <a:r>
              <a:rPr lang="pt-BR" sz="2800" b="1" cap="none" dirty="0"/>
              <a:t>aberto</a:t>
            </a:r>
            <a:r>
              <a:rPr lang="pt-BR" sz="2800" cap="none" dirty="0"/>
              <a:t> e receber a série de entradas: </a:t>
            </a:r>
            <a:r>
              <a:rPr lang="pt-BR" sz="2800" cap="none" dirty="0">
                <a:solidFill>
                  <a:srgbClr val="0070C0"/>
                </a:solidFill>
              </a:rPr>
              <a:t>frente, atrás, nenhum, frente e ambos</a:t>
            </a:r>
            <a:r>
              <a:rPr lang="pt-BR" sz="2800" cap="none" dirty="0"/>
              <a:t>. Qual seria o estado final?</a:t>
            </a:r>
            <a:endParaRPr lang="pt-BR" sz="2200" cap="none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16</a:t>
            </a:fld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6787528" y="2802476"/>
            <a:ext cx="1166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Ambos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Atrás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Frente</a:t>
            </a:r>
          </a:p>
        </p:txBody>
      </p:sp>
      <p:sp>
        <p:nvSpPr>
          <p:cNvPr id="22" name="Elipse 21"/>
          <p:cNvSpPr/>
          <p:nvPr/>
        </p:nvSpPr>
        <p:spPr>
          <a:xfrm>
            <a:off x="6541056" y="3828043"/>
            <a:ext cx="1176951" cy="8369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</a:t>
            </a:r>
          </a:p>
        </p:txBody>
      </p:sp>
      <p:cxnSp>
        <p:nvCxnSpPr>
          <p:cNvPr id="23" name="Conector em curva 22"/>
          <p:cNvCxnSpPr>
            <a:stCxn id="22" idx="1"/>
            <a:endCxn id="22" idx="7"/>
          </p:cNvCxnSpPr>
          <p:nvPr/>
        </p:nvCxnSpPr>
        <p:spPr>
          <a:xfrm rot="5400000" flipH="1" flipV="1">
            <a:off x="7129531" y="3534502"/>
            <a:ext cx="12700" cy="832231"/>
          </a:xfrm>
          <a:prstGeom prst="curvedConnector3">
            <a:avLst>
              <a:gd name="adj1" fmla="val 2765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6711858" y="4040205"/>
            <a:ext cx="116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Aberto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4014183" y="2815208"/>
            <a:ext cx="1166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Ambos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Atrás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Nenhum</a:t>
            </a:r>
          </a:p>
        </p:txBody>
      </p:sp>
      <p:sp>
        <p:nvSpPr>
          <p:cNvPr id="26" name="Elipse 25"/>
          <p:cNvSpPr/>
          <p:nvPr/>
        </p:nvSpPr>
        <p:spPr>
          <a:xfrm>
            <a:off x="3834069" y="3811420"/>
            <a:ext cx="1176951" cy="8369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</a:t>
            </a:r>
          </a:p>
        </p:txBody>
      </p:sp>
      <p:cxnSp>
        <p:nvCxnSpPr>
          <p:cNvPr id="27" name="Conector em curva 26"/>
          <p:cNvCxnSpPr>
            <a:stCxn id="26" idx="1"/>
            <a:endCxn id="26" idx="7"/>
          </p:cNvCxnSpPr>
          <p:nvPr/>
        </p:nvCxnSpPr>
        <p:spPr>
          <a:xfrm rot="5400000" flipH="1" flipV="1">
            <a:off x="4422544" y="3517879"/>
            <a:ext cx="12700" cy="832231"/>
          </a:xfrm>
          <a:prstGeom prst="curvedConnector3">
            <a:avLst>
              <a:gd name="adj1" fmla="val 2765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/>
          <p:cNvSpPr txBox="1"/>
          <p:nvPr/>
        </p:nvSpPr>
        <p:spPr>
          <a:xfrm>
            <a:off x="3924678" y="4040205"/>
            <a:ext cx="116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Fechado</a:t>
            </a:r>
          </a:p>
        </p:txBody>
      </p:sp>
      <p:cxnSp>
        <p:nvCxnSpPr>
          <p:cNvPr id="29" name="Conector de seta reta 28"/>
          <p:cNvCxnSpPr/>
          <p:nvPr/>
        </p:nvCxnSpPr>
        <p:spPr>
          <a:xfrm flipH="1">
            <a:off x="7718007" y="4224871"/>
            <a:ext cx="837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/>
          <p:nvPr/>
        </p:nvCxnSpPr>
        <p:spPr>
          <a:xfrm flipH="1">
            <a:off x="4943193" y="4409537"/>
            <a:ext cx="1597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 flipV="1">
            <a:off x="5011020" y="4127997"/>
            <a:ext cx="1530036" cy="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/>
          <p:cNvSpPr txBox="1"/>
          <p:nvPr/>
        </p:nvSpPr>
        <p:spPr>
          <a:xfrm>
            <a:off x="5384937" y="3790933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Frente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5384937" y="4425446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Nenhum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7886300" y="3890723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Início</a:t>
            </a:r>
          </a:p>
        </p:txBody>
      </p:sp>
    </p:spTree>
    <p:extLst>
      <p:ext uri="{BB962C8B-B14F-4D97-AF65-F5344CB8AC3E}">
        <p14:creationId xmlns:p14="http://schemas.microsoft.com/office/powerpoint/2010/main" val="1779015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08750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2" y="1006838"/>
            <a:ext cx="10364452" cy="5642411"/>
          </a:xfrm>
        </p:spPr>
        <p:txBody>
          <a:bodyPr>
            <a:normAutofit/>
          </a:bodyPr>
          <a:lstStyle/>
          <a:p>
            <a:pPr algn="just"/>
            <a:r>
              <a:rPr lang="pt-BR" sz="2800" b="1" cap="none" dirty="0"/>
              <a:t>Diagrama de Estados</a:t>
            </a:r>
          </a:p>
          <a:p>
            <a:pPr marL="0" indent="0" algn="just">
              <a:buNone/>
            </a:pPr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r>
              <a:rPr lang="pt-BR" sz="2400" cap="none" dirty="0"/>
              <a:t>Um controlador poderia iniciar no estado </a:t>
            </a:r>
            <a:r>
              <a:rPr lang="pt-BR" sz="2400" b="1" cap="none" dirty="0"/>
              <a:t>aberto</a:t>
            </a:r>
            <a:r>
              <a:rPr lang="pt-BR" sz="2400" cap="none" dirty="0"/>
              <a:t> e receber a série de entradas: </a:t>
            </a:r>
            <a:r>
              <a:rPr lang="pt-BR" sz="2400" cap="none" dirty="0">
                <a:solidFill>
                  <a:srgbClr val="0070C0"/>
                </a:solidFill>
              </a:rPr>
              <a:t>frente, atrás, nenhum, frente e ambos</a:t>
            </a:r>
            <a:r>
              <a:rPr lang="pt-BR" sz="2400" cap="none" dirty="0"/>
              <a:t>. Qual seria o estado final?</a:t>
            </a:r>
          </a:p>
          <a:p>
            <a:pPr marL="0" indent="0" algn="just">
              <a:buNone/>
            </a:pPr>
            <a:r>
              <a:rPr lang="pt-BR" sz="2400" b="1" cap="none" dirty="0"/>
              <a:t>Solução</a:t>
            </a:r>
            <a:r>
              <a:rPr lang="pt-BR" sz="2400" cap="none" dirty="0"/>
              <a:t>:</a:t>
            </a:r>
          </a:p>
          <a:p>
            <a:pPr marL="0" indent="0" algn="ctr">
              <a:buNone/>
            </a:pPr>
            <a:r>
              <a:rPr lang="pt-BR" sz="2400" cap="none" dirty="0"/>
              <a:t>aberto (início) → aberto;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17</a:t>
            </a:fld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823742" y="1858825"/>
            <a:ext cx="1166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Ambos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Atrás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Frente</a:t>
            </a:r>
          </a:p>
        </p:txBody>
      </p:sp>
      <p:sp>
        <p:nvSpPr>
          <p:cNvPr id="8" name="Elipse 7"/>
          <p:cNvSpPr/>
          <p:nvPr/>
        </p:nvSpPr>
        <p:spPr>
          <a:xfrm>
            <a:off x="6577270" y="2884392"/>
            <a:ext cx="1176951" cy="8369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</a:t>
            </a:r>
          </a:p>
        </p:txBody>
      </p:sp>
      <p:cxnSp>
        <p:nvCxnSpPr>
          <p:cNvPr id="9" name="Conector em curva 8"/>
          <p:cNvCxnSpPr>
            <a:stCxn id="8" idx="1"/>
            <a:endCxn id="8" idx="7"/>
          </p:cNvCxnSpPr>
          <p:nvPr/>
        </p:nvCxnSpPr>
        <p:spPr>
          <a:xfrm rot="5400000" flipH="1" flipV="1">
            <a:off x="7165745" y="2590851"/>
            <a:ext cx="12700" cy="832231"/>
          </a:xfrm>
          <a:prstGeom prst="curvedConnector3">
            <a:avLst>
              <a:gd name="adj1" fmla="val 2765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6748072" y="3096554"/>
            <a:ext cx="116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Aberto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050397" y="1871557"/>
            <a:ext cx="1166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Ambos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Atrás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Nenhum</a:t>
            </a:r>
          </a:p>
        </p:txBody>
      </p:sp>
      <p:sp>
        <p:nvSpPr>
          <p:cNvPr id="12" name="Elipse 11"/>
          <p:cNvSpPr/>
          <p:nvPr/>
        </p:nvSpPr>
        <p:spPr>
          <a:xfrm>
            <a:off x="3870283" y="2867769"/>
            <a:ext cx="1176951" cy="8369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</a:t>
            </a:r>
          </a:p>
        </p:txBody>
      </p:sp>
      <p:cxnSp>
        <p:nvCxnSpPr>
          <p:cNvPr id="13" name="Conector em curva 12"/>
          <p:cNvCxnSpPr>
            <a:stCxn id="12" idx="1"/>
            <a:endCxn id="12" idx="7"/>
          </p:cNvCxnSpPr>
          <p:nvPr/>
        </p:nvCxnSpPr>
        <p:spPr>
          <a:xfrm rot="5400000" flipH="1" flipV="1">
            <a:off x="4458758" y="2574228"/>
            <a:ext cx="12700" cy="832231"/>
          </a:xfrm>
          <a:prstGeom prst="curvedConnector3">
            <a:avLst>
              <a:gd name="adj1" fmla="val 2765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3960892" y="3096554"/>
            <a:ext cx="116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Fechado</a:t>
            </a:r>
          </a:p>
        </p:txBody>
      </p:sp>
      <p:cxnSp>
        <p:nvCxnSpPr>
          <p:cNvPr id="15" name="Conector de seta reta 14"/>
          <p:cNvCxnSpPr/>
          <p:nvPr/>
        </p:nvCxnSpPr>
        <p:spPr>
          <a:xfrm flipH="1">
            <a:off x="7754221" y="3281220"/>
            <a:ext cx="837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H="1">
            <a:off x="4979407" y="3465886"/>
            <a:ext cx="1597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V="1">
            <a:off x="5047234" y="3184346"/>
            <a:ext cx="1530036" cy="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5421151" y="2847282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Frente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421151" y="3481795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Nenhum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922514" y="2947072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Início</a:t>
            </a:r>
          </a:p>
        </p:txBody>
      </p:sp>
    </p:spTree>
    <p:extLst>
      <p:ext uri="{BB962C8B-B14F-4D97-AF65-F5344CB8AC3E}">
        <p14:creationId xmlns:p14="http://schemas.microsoft.com/office/powerpoint/2010/main" val="356205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08750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2" y="1006838"/>
            <a:ext cx="10364452" cy="5642411"/>
          </a:xfrm>
        </p:spPr>
        <p:txBody>
          <a:bodyPr>
            <a:normAutofit/>
          </a:bodyPr>
          <a:lstStyle/>
          <a:p>
            <a:pPr algn="just"/>
            <a:r>
              <a:rPr lang="pt-BR" sz="2800" b="1" cap="none" dirty="0"/>
              <a:t>Diagrama de Estados</a:t>
            </a:r>
          </a:p>
          <a:p>
            <a:pPr marL="0" indent="0" algn="just">
              <a:buNone/>
            </a:pPr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r>
              <a:rPr lang="pt-BR" sz="2400" cap="none" dirty="0"/>
              <a:t>Um controlador poderia iniciar no estado </a:t>
            </a:r>
            <a:r>
              <a:rPr lang="pt-BR" sz="2400" b="1" cap="none" dirty="0"/>
              <a:t>aberto</a:t>
            </a:r>
            <a:r>
              <a:rPr lang="pt-BR" sz="2400" cap="none" dirty="0"/>
              <a:t> e receber a série de entradas: </a:t>
            </a:r>
            <a:r>
              <a:rPr lang="pt-BR" sz="2400" cap="none" dirty="0">
                <a:solidFill>
                  <a:srgbClr val="0070C0"/>
                </a:solidFill>
              </a:rPr>
              <a:t>frente, atrás, nenhum, frente e ambos</a:t>
            </a:r>
            <a:r>
              <a:rPr lang="pt-BR" sz="2400" cap="none" dirty="0"/>
              <a:t>. Qual seria o estado final?</a:t>
            </a:r>
          </a:p>
          <a:p>
            <a:pPr marL="0" indent="0" algn="just">
              <a:buNone/>
            </a:pPr>
            <a:r>
              <a:rPr lang="pt-BR" sz="2400" b="1" cap="none" dirty="0"/>
              <a:t>Solução</a:t>
            </a:r>
            <a:r>
              <a:rPr lang="pt-BR" sz="2400" cap="none" dirty="0"/>
              <a:t>:</a:t>
            </a:r>
          </a:p>
          <a:p>
            <a:pPr marL="0" indent="0" algn="ctr">
              <a:buNone/>
            </a:pPr>
            <a:r>
              <a:rPr lang="pt-BR" sz="2400" cap="none" dirty="0"/>
              <a:t>aberto (início) → aberto; aberto → aberto;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18</a:t>
            </a:fld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796581" y="1858825"/>
            <a:ext cx="1166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Ambos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Atrás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Frente</a:t>
            </a:r>
          </a:p>
        </p:txBody>
      </p:sp>
      <p:sp>
        <p:nvSpPr>
          <p:cNvPr id="8" name="Elipse 7"/>
          <p:cNvSpPr/>
          <p:nvPr/>
        </p:nvSpPr>
        <p:spPr>
          <a:xfrm>
            <a:off x="6550109" y="2884392"/>
            <a:ext cx="1176951" cy="8369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</a:t>
            </a:r>
          </a:p>
        </p:txBody>
      </p:sp>
      <p:cxnSp>
        <p:nvCxnSpPr>
          <p:cNvPr id="9" name="Conector em curva 8"/>
          <p:cNvCxnSpPr>
            <a:stCxn id="8" idx="1"/>
            <a:endCxn id="8" idx="7"/>
          </p:cNvCxnSpPr>
          <p:nvPr/>
        </p:nvCxnSpPr>
        <p:spPr>
          <a:xfrm rot="5400000" flipH="1" flipV="1">
            <a:off x="7138584" y="2590851"/>
            <a:ext cx="12700" cy="832231"/>
          </a:xfrm>
          <a:prstGeom prst="curvedConnector3">
            <a:avLst>
              <a:gd name="adj1" fmla="val 2765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6720911" y="3096554"/>
            <a:ext cx="116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Aberto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023236" y="1871557"/>
            <a:ext cx="1166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Ambos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Atrás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Nenhum</a:t>
            </a:r>
          </a:p>
        </p:txBody>
      </p:sp>
      <p:sp>
        <p:nvSpPr>
          <p:cNvPr id="12" name="Elipse 11"/>
          <p:cNvSpPr/>
          <p:nvPr/>
        </p:nvSpPr>
        <p:spPr>
          <a:xfrm>
            <a:off x="3843122" y="2867769"/>
            <a:ext cx="1176951" cy="8369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</a:t>
            </a:r>
          </a:p>
        </p:txBody>
      </p:sp>
      <p:cxnSp>
        <p:nvCxnSpPr>
          <p:cNvPr id="13" name="Conector em curva 12"/>
          <p:cNvCxnSpPr>
            <a:stCxn id="12" idx="1"/>
            <a:endCxn id="12" idx="7"/>
          </p:cNvCxnSpPr>
          <p:nvPr/>
        </p:nvCxnSpPr>
        <p:spPr>
          <a:xfrm rot="5400000" flipH="1" flipV="1">
            <a:off x="4431597" y="2574228"/>
            <a:ext cx="12700" cy="832231"/>
          </a:xfrm>
          <a:prstGeom prst="curvedConnector3">
            <a:avLst>
              <a:gd name="adj1" fmla="val 2765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3933731" y="3096554"/>
            <a:ext cx="116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Fechado</a:t>
            </a:r>
          </a:p>
        </p:txBody>
      </p:sp>
      <p:cxnSp>
        <p:nvCxnSpPr>
          <p:cNvPr id="15" name="Conector de seta reta 14"/>
          <p:cNvCxnSpPr/>
          <p:nvPr/>
        </p:nvCxnSpPr>
        <p:spPr>
          <a:xfrm flipH="1">
            <a:off x="7727060" y="3281220"/>
            <a:ext cx="837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H="1">
            <a:off x="4952246" y="3465886"/>
            <a:ext cx="1597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V="1">
            <a:off x="5020073" y="3184346"/>
            <a:ext cx="1530036" cy="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5393990" y="2847282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Frente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393990" y="3481795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Nenhum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895353" y="2947072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Início</a:t>
            </a:r>
          </a:p>
        </p:txBody>
      </p:sp>
    </p:spTree>
    <p:extLst>
      <p:ext uri="{BB962C8B-B14F-4D97-AF65-F5344CB8AC3E}">
        <p14:creationId xmlns:p14="http://schemas.microsoft.com/office/powerpoint/2010/main" val="15114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08750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2" y="1006838"/>
            <a:ext cx="10364452" cy="5642411"/>
          </a:xfrm>
        </p:spPr>
        <p:txBody>
          <a:bodyPr>
            <a:normAutofit/>
          </a:bodyPr>
          <a:lstStyle/>
          <a:p>
            <a:pPr algn="just"/>
            <a:r>
              <a:rPr lang="pt-BR" sz="2800" b="1" cap="none" dirty="0"/>
              <a:t>Diagrama de Estados</a:t>
            </a:r>
          </a:p>
          <a:p>
            <a:pPr marL="0" indent="0" algn="just">
              <a:buNone/>
            </a:pPr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r>
              <a:rPr lang="pt-BR" sz="2400" cap="none" dirty="0"/>
              <a:t>Um controlador poderia iniciar no estado </a:t>
            </a:r>
            <a:r>
              <a:rPr lang="pt-BR" sz="2400" b="1" cap="none" dirty="0"/>
              <a:t>aberto</a:t>
            </a:r>
            <a:r>
              <a:rPr lang="pt-BR" sz="2400" cap="none" dirty="0"/>
              <a:t> e receber a série de entradas: </a:t>
            </a:r>
            <a:r>
              <a:rPr lang="pt-BR" sz="2400" cap="none" dirty="0">
                <a:solidFill>
                  <a:srgbClr val="0070C0"/>
                </a:solidFill>
              </a:rPr>
              <a:t>frente, atrás, nenhum, frente e ambos</a:t>
            </a:r>
            <a:r>
              <a:rPr lang="pt-BR" sz="2400" cap="none" dirty="0"/>
              <a:t>. Qual seria o estado final?</a:t>
            </a:r>
          </a:p>
          <a:p>
            <a:pPr marL="0" indent="0" algn="just">
              <a:buNone/>
            </a:pPr>
            <a:r>
              <a:rPr lang="pt-BR" sz="2400" b="1" cap="none" dirty="0"/>
              <a:t>Solução</a:t>
            </a:r>
            <a:r>
              <a:rPr lang="pt-BR" sz="2400" cap="none" dirty="0"/>
              <a:t>:</a:t>
            </a:r>
          </a:p>
          <a:p>
            <a:pPr marL="0" indent="0" algn="ctr">
              <a:buNone/>
            </a:pPr>
            <a:r>
              <a:rPr lang="pt-BR" sz="2400" cap="none" dirty="0"/>
              <a:t>aberto (início) → aberto; aberto → aberto; aberto → fechado;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19</a:t>
            </a:fld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850901" y="1858825"/>
            <a:ext cx="1166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Ambos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Atrás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Frente</a:t>
            </a:r>
          </a:p>
        </p:txBody>
      </p:sp>
      <p:sp>
        <p:nvSpPr>
          <p:cNvPr id="8" name="Elipse 7"/>
          <p:cNvSpPr/>
          <p:nvPr/>
        </p:nvSpPr>
        <p:spPr>
          <a:xfrm>
            <a:off x="6604429" y="2884392"/>
            <a:ext cx="1176951" cy="8369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</a:t>
            </a:r>
          </a:p>
        </p:txBody>
      </p:sp>
      <p:cxnSp>
        <p:nvCxnSpPr>
          <p:cNvPr id="9" name="Conector em curva 8"/>
          <p:cNvCxnSpPr>
            <a:stCxn id="8" idx="1"/>
            <a:endCxn id="8" idx="7"/>
          </p:cNvCxnSpPr>
          <p:nvPr/>
        </p:nvCxnSpPr>
        <p:spPr>
          <a:xfrm rot="5400000" flipH="1" flipV="1">
            <a:off x="7192904" y="2590851"/>
            <a:ext cx="12700" cy="832231"/>
          </a:xfrm>
          <a:prstGeom prst="curvedConnector3">
            <a:avLst>
              <a:gd name="adj1" fmla="val 2765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6775231" y="3096554"/>
            <a:ext cx="116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Aberto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077556" y="1871557"/>
            <a:ext cx="1166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Ambos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Atrás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Nenhum</a:t>
            </a:r>
          </a:p>
        </p:txBody>
      </p:sp>
      <p:sp>
        <p:nvSpPr>
          <p:cNvPr id="12" name="Elipse 11"/>
          <p:cNvSpPr/>
          <p:nvPr/>
        </p:nvSpPr>
        <p:spPr>
          <a:xfrm>
            <a:off x="3897442" y="2867769"/>
            <a:ext cx="1176951" cy="8369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</a:t>
            </a:r>
          </a:p>
        </p:txBody>
      </p:sp>
      <p:cxnSp>
        <p:nvCxnSpPr>
          <p:cNvPr id="13" name="Conector em curva 12"/>
          <p:cNvCxnSpPr>
            <a:stCxn id="12" idx="1"/>
            <a:endCxn id="12" idx="7"/>
          </p:cNvCxnSpPr>
          <p:nvPr/>
        </p:nvCxnSpPr>
        <p:spPr>
          <a:xfrm rot="5400000" flipH="1" flipV="1">
            <a:off x="4485917" y="2574228"/>
            <a:ext cx="12700" cy="832231"/>
          </a:xfrm>
          <a:prstGeom prst="curvedConnector3">
            <a:avLst>
              <a:gd name="adj1" fmla="val 2765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3988051" y="3096554"/>
            <a:ext cx="116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Fechado</a:t>
            </a:r>
          </a:p>
        </p:txBody>
      </p:sp>
      <p:cxnSp>
        <p:nvCxnSpPr>
          <p:cNvPr id="15" name="Conector de seta reta 14"/>
          <p:cNvCxnSpPr/>
          <p:nvPr/>
        </p:nvCxnSpPr>
        <p:spPr>
          <a:xfrm flipH="1">
            <a:off x="7781380" y="3281220"/>
            <a:ext cx="837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H="1">
            <a:off x="5006566" y="3465886"/>
            <a:ext cx="1597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V="1">
            <a:off x="5074393" y="3184346"/>
            <a:ext cx="1530036" cy="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5448310" y="2847282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Frente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448310" y="3481795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Nenhum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949673" y="2947072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Início</a:t>
            </a:r>
          </a:p>
        </p:txBody>
      </p:sp>
    </p:spTree>
    <p:extLst>
      <p:ext uri="{BB962C8B-B14F-4D97-AF65-F5344CB8AC3E}">
        <p14:creationId xmlns:p14="http://schemas.microsoft.com/office/powerpoint/2010/main" val="60634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Visão Geral 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179869"/>
            <a:ext cx="10364452" cy="5409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cap="none" dirty="0"/>
              <a:t>Tópicos do capítulo</a:t>
            </a:r>
          </a:p>
          <a:p>
            <a:r>
              <a:rPr lang="pt-BR" sz="2800" cap="none" dirty="0"/>
              <a:t>Introdução</a:t>
            </a:r>
          </a:p>
          <a:p>
            <a:r>
              <a:rPr lang="pt-BR" sz="2800" cap="none" dirty="0"/>
              <a:t>Autômatos Finitos</a:t>
            </a:r>
          </a:p>
          <a:p>
            <a:r>
              <a:rPr lang="pt-BR" sz="2800" cap="none" dirty="0"/>
              <a:t>Não-Determinismo</a:t>
            </a:r>
          </a:p>
          <a:p>
            <a:r>
              <a:rPr lang="pt-BR" sz="2800" cap="none" dirty="0"/>
              <a:t>Expressões Regulares</a:t>
            </a:r>
          </a:p>
          <a:p>
            <a:r>
              <a:rPr lang="pt-BR" sz="2800" cap="none" dirty="0"/>
              <a:t>Linguagens Não-Regulares.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1004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08750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2" y="1006838"/>
            <a:ext cx="10364452" cy="5642411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2800" b="1" cap="none" dirty="0"/>
              <a:t>Diagrama de Estados</a:t>
            </a:r>
          </a:p>
          <a:p>
            <a:pPr marL="0" indent="0" algn="just">
              <a:buNone/>
            </a:pPr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r>
              <a:rPr lang="pt-BR" sz="2400" cap="none" dirty="0"/>
              <a:t>Um controlador poderia iniciar no estado </a:t>
            </a:r>
            <a:r>
              <a:rPr lang="pt-BR" sz="2400" b="1" cap="none" dirty="0"/>
              <a:t>aberto</a:t>
            </a:r>
            <a:r>
              <a:rPr lang="pt-BR" sz="2400" cap="none" dirty="0"/>
              <a:t> e receber a série de entradas: </a:t>
            </a:r>
            <a:r>
              <a:rPr lang="pt-BR" sz="2400" cap="none" dirty="0">
                <a:solidFill>
                  <a:srgbClr val="0070C0"/>
                </a:solidFill>
              </a:rPr>
              <a:t>frente, atrás, nenhum, frente e ambos</a:t>
            </a:r>
            <a:r>
              <a:rPr lang="pt-BR" sz="2400" cap="none" dirty="0"/>
              <a:t>. Qual seria o estado final?</a:t>
            </a:r>
          </a:p>
          <a:p>
            <a:pPr marL="0" indent="0" algn="just">
              <a:buNone/>
            </a:pPr>
            <a:r>
              <a:rPr lang="pt-BR" sz="2400" b="1" cap="none" dirty="0"/>
              <a:t>Solução</a:t>
            </a:r>
            <a:r>
              <a:rPr lang="pt-BR" sz="2400" cap="none" dirty="0"/>
              <a:t>:</a:t>
            </a:r>
          </a:p>
          <a:p>
            <a:pPr marL="0" indent="0" algn="ctr">
              <a:buNone/>
            </a:pPr>
            <a:r>
              <a:rPr lang="pt-BR" sz="2400" cap="none" dirty="0"/>
              <a:t>aberto (início) → aberto; aberto → aberto; aberto → fechado; </a:t>
            </a:r>
          </a:p>
          <a:p>
            <a:pPr marL="0" indent="0" algn="ctr">
              <a:buNone/>
            </a:pPr>
            <a:r>
              <a:rPr lang="pt-BR" sz="2400" cap="none" dirty="0"/>
              <a:t>fechado → aberto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20</a:t>
            </a:fld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823741" y="1689548"/>
            <a:ext cx="1166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Ambos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Atrás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Frente</a:t>
            </a:r>
          </a:p>
        </p:txBody>
      </p:sp>
      <p:sp>
        <p:nvSpPr>
          <p:cNvPr id="8" name="Elipse 7"/>
          <p:cNvSpPr/>
          <p:nvPr/>
        </p:nvSpPr>
        <p:spPr>
          <a:xfrm>
            <a:off x="6577269" y="2715115"/>
            <a:ext cx="1176951" cy="8369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</a:t>
            </a:r>
          </a:p>
        </p:txBody>
      </p:sp>
      <p:cxnSp>
        <p:nvCxnSpPr>
          <p:cNvPr id="9" name="Conector em curva 8"/>
          <p:cNvCxnSpPr>
            <a:stCxn id="8" idx="1"/>
            <a:endCxn id="8" idx="7"/>
          </p:cNvCxnSpPr>
          <p:nvPr/>
        </p:nvCxnSpPr>
        <p:spPr>
          <a:xfrm rot="5400000" flipH="1" flipV="1">
            <a:off x="7165744" y="2421574"/>
            <a:ext cx="12700" cy="832231"/>
          </a:xfrm>
          <a:prstGeom prst="curvedConnector3">
            <a:avLst>
              <a:gd name="adj1" fmla="val 2765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6748071" y="2927277"/>
            <a:ext cx="116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Aberto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050396" y="1702280"/>
            <a:ext cx="1166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Ambos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Atrás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Nenhum</a:t>
            </a:r>
          </a:p>
        </p:txBody>
      </p:sp>
      <p:sp>
        <p:nvSpPr>
          <p:cNvPr id="12" name="Elipse 11"/>
          <p:cNvSpPr/>
          <p:nvPr/>
        </p:nvSpPr>
        <p:spPr>
          <a:xfrm>
            <a:off x="3870282" y="2698492"/>
            <a:ext cx="1176951" cy="8369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</a:t>
            </a:r>
          </a:p>
        </p:txBody>
      </p:sp>
      <p:cxnSp>
        <p:nvCxnSpPr>
          <p:cNvPr id="13" name="Conector em curva 12"/>
          <p:cNvCxnSpPr>
            <a:stCxn id="12" idx="1"/>
            <a:endCxn id="12" idx="7"/>
          </p:cNvCxnSpPr>
          <p:nvPr/>
        </p:nvCxnSpPr>
        <p:spPr>
          <a:xfrm rot="5400000" flipH="1" flipV="1">
            <a:off x="4458757" y="2404951"/>
            <a:ext cx="12700" cy="832231"/>
          </a:xfrm>
          <a:prstGeom prst="curvedConnector3">
            <a:avLst>
              <a:gd name="adj1" fmla="val 2765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3960891" y="2927277"/>
            <a:ext cx="116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Fechado</a:t>
            </a:r>
          </a:p>
        </p:txBody>
      </p:sp>
      <p:cxnSp>
        <p:nvCxnSpPr>
          <p:cNvPr id="15" name="Conector de seta reta 14"/>
          <p:cNvCxnSpPr/>
          <p:nvPr/>
        </p:nvCxnSpPr>
        <p:spPr>
          <a:xfrm flipH="1">
            <a:off x="7754220" y="3111943"/>
            <a:ext cx="837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H="1">
            <a:off x="4979406" y="3296609"/>
            <a:ext cx="1597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V="1">
            <a:off x="5047233" y="3015069"/>
            <a:ext cx="1530036" cy="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5421150" y="2678005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Frente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421150" y="3312518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Nenhum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922513" y="2777795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Início</a:t>
            </a:r>
          </a:p>
        </p:txBody>
      </p:sp>
    </p:spTree>
    <p:extLst>
      <p:ext uri="{BB962C8B-B14F-4D97-AF65-F5344CB8AC3E}">
        <p14:creationId xmlns:p14="http://schemas.microsoft.com/office/powerpoint/2010/main" val="170178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08750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2" y="1006838"/>
            <a:ext cx="10364452" cy="5642411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2800" b="1" cap="none" dirty="0"/>
              <a:t>Diagrama de Estados</a:t>
            </a:r>
          </a:p>
          <a:p>
            <a:pPr marL="0" indent="0" algn="just">
              <a:buNone/>
            </a:pPr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r>
              <a:rPr lang="pt-BR" sz="2400" cap="none" dirty="0"/>
              <a:t>Um controlador poderia iniciar no estado </a:t>
            </a:r>
            <a:r>
              <a:rPr lang="pt-BR" sz="2400" b="1" cap="none" dirty="0"/>
              <a:t>aberto</a:t>
            </a:r>
            <a:r>
              <a:rPr lang="pt-BR" sz="2400" cap="none" dirty="0"/>
              <a:t> e receber a série de entradas: </a:t>
            </a:r>
            <a:r>
              <a:rPr lang="pt-BR" sz="2400" cap="none" dirty="0">
                <a:solidFill>
                  <a:srgbClr val="0070C0"/>
                </a:solidFill>
              </a:rPr>
              <a:t>frente, atrás, nenhum, frente e ambos</a:t>
            </a:r>
            <a:r>
              <a:rPr lang="pt-BR" sz="2400" cap="none" dirty="0"/>
              <a:t>. Qual seria o estado final?</a:t>
            </a:r>
          </a:p>
          <a:p>
            <a:pPr marL="0" indent="0" algn="just">
              <a:buNone/>
            </a:pPr>
            <a:r>
              <a:rPr lang="pt-BR" sz="2400" b="1" cap="none" dirty="0"/>
              <a:t>Solução</a:t>
            </a:r>
            <a:r>
              <a:rPr lang="pt-BR" sz="2400" cap="none" dirty="0"/>
              <a:t>:</a:t>
            </a:r>
          </a:p>
          <a:p>
            <a:pPr marL="0" indent="0" algn="ctr">
              <a:buNone/>
            </a:pPr>
            <a:r>
              <a:rPr lang="pt-BR" sz="2400" cap="none" dirty="0"/>
              <a:t>aberto (início) → aberto; aberto → aberto; aberto → fechado; </a:t>
            </a:r>
          </a:p>
          <a:p>
            <a:pPr marL="0" indent="0" algn="ctr">
              <a:buNone/>
            </a:pPr>
            <a:r>
              <a:rPr lang="pt-BR" sz="2400" cap="none" dirty="0"/>
              <a:t>fechado → aberto; aberto → aberto (</a:t>
            </a:r>
            <a:r>
              <a:rPr lang="pt-BR" sz="2400" cap="none" dirty="0" err="1"/>
              <a:t>ﬁm</a:t>
            </a:r>
            <a:r>
              <a:rPr lang="pt-BR" sz="2400" cap="none" dirty="0"/>
              <a:t>)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21</a:t>
            </a:fld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760367" y="1689548"/>
            <a:ext cx="1166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Ambos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Atrás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Frente</a:t>
            </a:r>
          </a:p>
        </p:txBody>
      </p:sp>
      <p:sp>
        <p:nvSpPr>
          <p:cNvPr id="8" name="Elipse 7"/>
          <p:cNvSpPr/>
          <p:nvPr/>
        </p:nvSpPr>
        <p:spPr>
          <a:xfrm>
            <a:off x="6513895" y="2715115"/>
            <a:ext cx="1176951" cy="8369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</a:t>
            </a:r>
          </a:p>
        </p:txBody>
      </p:sp>
      <p:cxnSp>
        <p:nvCxnSpPr>
          <p:cNvPr id="9" name="Conector em curva 8"/>
          <p:cNvCxnSpPr>
            <a:stCxn id="8" idx="1"/>
            <a:endCxn id="8" idx="7"/>
          </p:cNvCxnSpPr>
          <p:nvPr/>
        </p:nvCxnSpPr>
        <p:spPr>
          <a:xfrm rot="5400000" flipH="1" flipV="1">
            <a:off x="7102370" y="2421574"/>
            <a:ext cx="12700" cy="832231"/>
          </a:xfrm>
          <a:prstGeom prst="curvedConnector3">
            <a:avLst>
              <a:gd name="adj1" fmla="val 2765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6684697" y="2927277"/>
            <a:ext cx="116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Aberto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987022" y="1702280"/>
            <a:ext cx="1166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Ambos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Atrás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Nenhum</a:t>
            </a:r>
          </a:p>
        </p:txBody>
      </p:sp>
      <p:sp>
        <p:nvSpPr>
          <p:cNvPr id="12" name="Elipse 11"/>
          <p:cNvSpPr/>
          <p:nvPr/>
        </p:nvSpPr>
        <p:spPr>
          <a:xfrm>
            <a:off x="3806908" y="2698492"/>
            <a:ext cx="1176951" cy="8369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</a:t>
            </a:r>
          </a:p>
        </p:txBody>
      </p:sp>
      <p:cxnSp>
        <p:nvCxnSpPr>
          <p:cNvPr id="13" name="Conector em curva 12"/>
          <p:cNvCxnSpPr>
            <a:stCxn id="12" idx="1"/>
            <a:endCxn id="12" idx="7"/>
          </p:cNvCxnSpPr>
          <p:nvPr/>
        </p:nvCxnSpPr>
        <p:spPr>
          <a:xfrm rot="5400000" flipH="1" flipV="1">
            <a:off x="4395383" y="2404951"/>
            <a:ext cx="12700" cy="832231"/>
          </a:xfrm>
          <a:prstGeom prst="curvedConnector3">
            <a:avLst>
              <a:gd name="adj1" fmla="val 2765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3897517" y="2927277"/>
            <a:ext cx="116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Fechado</a:t>
            </a:r>
          </a:p>
        </p:txBody>
      </p:sp>
      <p:cxnSp>
        <p:nvCxnSpPr>
          <p:cNvPr id="15" name="Conector de seta reta 14"/>
          <p:cNvCxnSpPr/>
          <p:nvPr/>
        </p:nvCxnSpPr>
        <p:spPr>
          <a:xfrm flipH="1">
            <a:off x="7690846" y="3111943"/>
            <a:ext cx="837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H="1">
            <a:off x="4916032" y="3296609"/>
            <a:ext cx="1597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V="1">
            <a:off x="4983859" y="3015069"/>
            <a:ext cx="1530036" cy="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5357776" y="2678005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Frente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357776" y="3312518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Nenhum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859139" y="2777795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Início</a:t>
            </a:r>
          </a:p>
        </p:txBody>
      </p:sp>
    </p:spTree>
    <p:extLst>
      <p:ext uri="{BB962C8B-B14F-4D97-AF65-F5344CB8AC3E}">
        <p14:creationId xmlns:p14="http://schemas.microsoft.com/office/powerpoint/2010/main" val="297169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08750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2" y="1006838"/>
            <a:ext cx="10364452" cy="5642411"/>
          </a:xfrm>
        </p:spPr>
        <p:txBody>
          <a:bodyPr>
            <a:normAutofit/>
          </a:bodyPr>
          <a:lstStyle/>
          <a:p>
            <a:pPr algn="just"/>
            <a:r>
              <a:rPr lang="pt-BR" sz="2800" b="1" cap="none" dirty="0"/>
              <a:t>Diagrama de Estados</a:t>
            </a:r>
          </a:p>
          <a:p>
            <a:pPr marL="0" indent="0" algn="just">
              <a:buNone/>
            </a:pPr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marL="0" indent="0" algn="just">
              <a:buNone/>
            </a:pPr>
            <a:r>
              <a:rPr lang="pt-BR" sz="2800" cap="none" dirty="0"/>
              <a:t>Um controlador poderia iniciar no estado </a:t>
            </a:r>
            <a:r>
              <a:rPr lang="pt-BR" sz="2800" b="1" cap="none" dirty="0"/>
              <a:t>fechado</a:t>
            </a:r>
            <a:r>
              <a:rPr lang="pt-BR" sz="2800" cap="none" dirty="0"/>
              <a:t> e receber a série de entradas: </a:t>
            </a:r>
            <a:r>
              <a:rPr lang="pt-BR" sz="2800" cap="none" dirty="0">
                <a:solidFill>
                  <a:srgbClr val="0070C0"/>
                </a:solidFill>
              </a:rPr>
              <a:t>frente, atrás, nenhum, frente, ambos, nenhum, atrás e nenhum</a:t>
            </a:r>
            <a:r>
              <a:rPr lang="pt-BR" sz="2800" cap="none" dirty="0"/>
              <a:t>. Qual seria o estado final?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22</a:t>
            </a:fld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715100" y="1858825"/>
            <a:ext cx="1166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Ambos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Atrás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Frente</a:t>
            </a:r>
          </a:p>
        </p:txBody>
      </p:sp>
      <p:sp>
        <p:nvSpPr>
          <p:cNvPr id="8" name="Elipse 7"/>
          <p:cNvSpPr/>
          <p:nvPr/>
        </p:nvSpPr>
        <p:spPr>
          <a:xfrm>
            <a:off x="6468628" y="2884392"/>
            <a:ext cx="1176951" cy="8369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</a:t>
            </a:r>
          </a:p>
        </p:txBody>
      </p:sp>
      <p:cxnSp>
        <p:nvCxnSpPr>
          <p:cNvPr id="9" name="Conector em curva 8"/>
          <p:cNvCxnSpPr>
            <a:stCxn id="8" idx="1"/>
            <a:endCxn id="8" idx="7"/>
          </p:cNvCxnSpPr>
          <p:nvPr/>
        </p:nvCxnSpPr>
        <p:spPr>
          <a:xfrm rot="5400000" flipH="1" flipV="1">
            <a:off x="7057103" y="2590851"/>
            <a:ext cx="12700" cy="832231"/>
          </a:xfrm>
          <a:prstGeom prst="curvedConnector3">
            <a:avLst>
              <a:gd name="adj1" fmla="val 2765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6639430" y="3096554"/>
            <a:ext cx="116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Aberto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941755" y="1871557"/>
            <a:ext cx="1166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Ambos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Atrás</a:t>
            </a:r>
          </a:p>
          <a:p>
            <a:r>
              <a:rPr lang="pt-BR" sz="1600" dirty="0">
                <a:solidFill>
                  <a:srgbClr val="0070C0"/>
                </a:solidFill>
              </a:rPr>
              <a:t>Nenhum</a:t>
            </a:r>
          </a:p>
        </p:txBody>
      </p:sp>
      <p:sp>
        <p:nvSpPr>
          <p:cNvPr id="12" name="Elipse 11"/>
          <p:cNvSpPr/>
          <p:nvPr/>
        </p:nvSpPr>
        <p:spPr>
          <a:xfrm>
            <a:off x="3761641" y="2867769"/>
            <a:ext cx="1176951" cy="8369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</a:t>
            </a:r>
          </a:p>
        </p:txBody>
      </p:sp>
      <p:cxnSp>
        <p:nvCxnSpPr>
          <p:cNvPr id="13" name="Conector em curva 12"/>
          <p:cNvCxnSpPr>
            <a:stCxn id="12" idx="1"/>
            <a:endCxn id="12" idx="7"/>
          </p:cNvCxnSpPr>
          <p:nvPr/>
        </p:nvCxnSpPr>
        <p:spPr>
          <a:xfrm rot="5400000" flipH="1" flipV="1">
            <a:off x="4350116" y="2574228"/>
            <a:ext cx="12700" cy="832231"/>
          </a:xfrm>
          <a:prstGeom prst="curvedConnector3">
            <a:avLst>
              <a:gd name="adj1" fmla="val 2765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3852250" y="3096554"/>
            <a:ext cx="116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Fechado</a:t>
            </a:r>
          </a:p>
        </p:txBody>
      </p:sp>
      <p:cxnSp>
        <p:nvCxnSpPr>
          <p:cNvPr id="15" name="Conector de seta reta 14"/>
          <p:cNvCxnSpPr/>
          <p:nvPr/>
        </p:nvCxnSpPr>
        <p:spPr>
          <a:xfrm flipH="1">
            <a:off x="7645579" y="3281220"/>
            <a:ext cx="837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H="1">
            <a:off x="4870765" y="3465886"/>
            <a:ext cx="1597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V="1">
            <a:off x="4938592" y="3184346"/>
            <a:ext cx="1530036" cy="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5312509" y="2847282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Frente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312509" y="3481795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Nenhum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813872" y="2947072"/>
            <a:ext cx="1166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Início</a:t>
            </a:r>
          </a:p>
        </p:txBody>
      </p:sp>
    </p:spTree>
    <p:extLst>
      <p:ext uri="{BB962C8B-B14F-4D97-AF65-F5344CB8AC3E}">
        <p14:creationId xmlns:p14="http://schemas.microsoft.com/office/powerpoint/2010/main" val="2839710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08750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2" y="1006838"/>
            <a:ext cx="10364452" cy="5642411"/>
          </a:xfrm>
        </p:spPr>
        <p:txBody>
          <a:bodyPr>
            <a:normAutofit/>
          </a:bodyPr>
          <a:lstStyle/>
          <a:p>
            <a:pPr algn="just"/>
            <a:r>
              <a:rPr lang="pt-BR" sz="2800" b="1" cap="none" dirty="0">
                <a:solidFill>
                  <a:srgbClr val="FF0000"/>
                </a:solidFill>
              </a:rPr>
              <a:t>Exemplo:</a:t>
            </a:r>
            <a:r>
              <a:rPr lang="pt-BR" sz="2800" b="1" cap="none" dirty="0"/>
              <a:t> Interruptor de Lâmpada</a:t>
            </a:r>
          </a:p>
          <a:p>
            <a:pPr marL="0" indent="0" algn="just">
              <a:buNone/>
            </a:pPr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marL="0" indent="0" algn="just">
              <a:buNone/>
            </a:pPr>
            <a:endParaRPr lang="pt-BR" sz="2800" cap="none" dirty="0"/>
          </a:p>
          <a:p>
            <a:pPr marL="0" indent="0" algn="just">
              <a:buNone/>
            </a:pPr>
            <a:r>
              <a:rPr lang="pt-BR" sz="2800" cap="none" dirty="0"/>
              <a:t>O dispositivo memoriza se está no estado ligado ou desligado, e permite que um botão seja pressionado para um efeito diferente, dependendo do estado do interruptor.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23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264093-E4FA-4F53-9656-648B7D744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829" y="1593464"/>
            <a:ext cx="5300341" cy="3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1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08750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2" y="1006838"/>
            <a:ext cx="10364452" cy="5642411"/>
          </a:xfrm>
        </p:spPr>
        <p:txBody>
          <a:bodyPr>
            <a:normAutofit/>
          </a:bodyPr>
          <a:lstStyle/>
          <a:p>
            <a:pPr algn="just"/>
            <a:r>
              <a:rPr lang="pt-BR" sz="2800" b="1" cap="none" dirty="0">
                <a:solidFill>
                  <a:srgbClr val="FF0000"/>
                </a:solidFill>
              </a:rPr>
              <a:t>Exemplo:</a:t>
            </a:r>
            <a:r>
              <a:rPr lang="pt-BR" sz="2800" b="1" cap="none" dirty="0"/>
              <a:t> Interruptor de Lâmpada</a:t>
            </a:r>
          </a:p>
          <a:p>
            <a:pPr marL="0" indent="0" algn="just">
              <a:buNone/>
            </a:pPr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marL="0" indent="0" algn="just">
              <a:buNone/>
            </a:pPr>
            <a:endParaRPr lang="pt-BR" sz="2800" cap="none" dirty="0"/>
          </a:p>
          <a:p>
            <a:pPr marL="0" indent="0" algn="just">
              <a:buNone/>
            </a:pPr>
            <a:r>
              <a:rPr lang="pt-BR" sz="2800" cap="none" dirty="0"/>
              <a:t>Frequentemente o objetivo é designar o estado ﬁnal ou de aceitação, que é o estado ao qual se chega após uma sequência de entradas.</a:t>
            </a:r>
          </a:p>
          <a:p>
            <a:pPr marL="0" indent="0" algn="just">
              <a:buNone/>
            </a:pPr>
            <a:r>
              <a:rPr lang="pt-BR" sz="2800" cap="none" dirty="0"/>
              <a:t>Como ﬁca a tabela de transição de estados para esse caso?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24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2811A0B-15DE-4ADA-AD1F-9FA684342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09" y="1665045"/>
            <a:ext cx="8352777" cy="289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7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710813"/>
            <a:ext cx="10364452" cy="4878475"/>
          </a:xfrm>
        </p:spPr>
        <p:txBody>
          <a:bodyPr>
            <a:normAutofit/>
          </a:bodyPr>
          <a:lstStyle/>
          <a:p>
            <a:pPr algn="just"/>
            <a:endParaRPr lang="pt-BR" sz="2400" cap="none" dirty="0"/>
          </a:p>
          <a:p>
            <a:pPr algn="just"/>
            <a:r>
              <a:rPr lang="pt-BR" sz="2400" cap="none" dirty="0"/>
              <a:t>Pensar num controlador de porta automática como um autômato finito é útil porque isso sugere formas padrão de representação como nas figuras anteriores. Esse controlador é um computador que tem somente um único bit de memória, capaz de registrar em quais dos dois estados o controlador está</a:t>
            </a:r>
            <a:r>
              <a:rPr lang="pt-BR" sz="2800" cap="none" dirty="0"/>
              <a:t>.</a:t>
            </a:r>
          </a:p>
          <a:p>
            <a:pPr algn="just"/>
            <a:r>
              <a:rPr lang="pt-BR" sz="2400" cap="none" dirty="0"/>
              <a:t>Outros dispositivos comuns têm controladores com memórias um pouco maiores. Em um controlador de elevador um estado pode representar o andar no qual o elevador está e as entradas poderiam ser os sinais recebidos dos botões.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16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710813"/>
            <a:ext cx="10364452" cy="4878475"/>
          </a:xfrm>
        </p:spPr>
        <p:txBody>
          <a:bodyPr>
            <a:normAutofit/>
          </a:bodyPr>
          <a:lstStyle/>
          <a:p>
            <a:pPr algn="just"/>
            <a:endParaRPr lang="pt-BR" sz="2400" cap="none" dirty="0"/>
          </a:p>
          <a:p>
            <a:pPr algn="just"/>
            <a:endParaRPr lang="pt-BR" sz="2400" cap="none" dirty="0"/>
          </a:p>
          <a:p>
            <a:pPr algn="just"/>
            <a:r>
              <a:rPr lang="pt-BR" sz="2400" cap="none" dirty="0"/>
              <a:t>Autômatos finitos e suas contrapartidas probabilísticas </a:t>
            </a:r>
            <a:r>
              <a:rPr lang="pt-BR" sz="2400" b="1" i="1" cap="none" dirty="0"/>
              <a:t>cadeias de Markov</a:t>
            </a:r>
            <a:r>
              <a:rPr lang="pt-BR" sz="2400" cap="none" dirty="0"/>
              <a:t> são ferramentas úteis quando estamos tentando reconhecer padrões em dados. Esses dispositivos são utilizados em processamento de voz e em reconhecimento de caracteres óticos. Cadeias de Markov têm sido usadas para modelar e fazer previsões de mudança de preços em mercados financeiros.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07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7D4B232C-A757-4AE1-80C3-752B086294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74" y="1710813"/>
                <a:ext cx="10364452" cy="4878475"/>
              </a:xfrm>
            </p:spPr>
            <p:txBody>
              <a:bodyPr>
                <a:normAutofit/>
              </a:bodyPr>
              <a:lstStyle/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r>
                  <a:rPr lang="pt-BR" sz="2400" cap="none" dirty="0"/>
                  <a:t>A figura acima é denominada </a:t>
                </a:r>
                <a:r>
                  <a:rPr lang="pt-BR" sz="2400" b="1" cap="none" dirty="0">
                    <a:solidFill>
                      <a:srgbClr val="FF0000"/>
                    </a:solidFill>
                  </a:rPr>
                  <a:t>diagrama de estado </a:t>
                </a:r>
                <a:r>
                  <a:rPr lang="pt-BR" sz="2400" cap="none" dirty="0"/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cap="none" dirty="0"/>
                  <a:t>.</a:t>
                </a:r>
              </a:p>
              <a:p>
                <a:pPr algn="just"/>
                <a:r>
                  <a:rPr lang="pt-BR" sz="2400" cap="none" dirty="0"/>
                  <a:t>O autômatos têm três </a:t>
                </a:r>
                <a:r>
                  <a:rPr lang="pt-BR" sz="2400" b="1" cap="none" dirty="0">
                    <a:solidFill>
                      <a:srgbClr val="FF0000"/>
                    </a:solidFill>
                  </a:rPr>
                  <a:t>estados</a:t>
                </a:r>
                <a:r>
                  <a:rPr lang="pt-BR" sz="2400" cap="non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24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4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sz="2400" cap="none" dirty="0"/>
                  <a:t>.</a:t>
                </a:r>
              </a:p>
              <a:p>
                <a:pPr algn="just"/>
                <a:r>
                  <a:rPr lang="pt-BR" sz="2400" cap="none" dirty="0"/>
                  <a:t>O </a:t>
                </a:r>
                <a:r>
                  <a:rPr lang="pt-BR" sz="2400" b="1" cap="none" dirty="0">
                    <a:solidFill>
                      <a:srgbClr val="FF0000"/>
                    </a:solidFill>
                  </a:rPr>
                  <a:t>estado inicial </a:t>
                </a:r>
                <a:r>
                  <a:rPr lang="pt-BR" sz="2400" cap="none" dirty="0"/>
                  <a:t>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cap="none" dirty="0"/>
                  <a:t>.</a:t>
                </a:r>
              </a:p>
              <a:p>
                <a:pPr algn="just"/>
                <a:r>
                  <a:rPr lang="pt-BR" sz="2400" cap="none" dirty="0"/>
                  <a:t>O </a:t>
                </a:r>
                <a:r>
                  <a:rPr lang="pt-BR" sz="2400" b="1" cap="none" dirty="0">
                    <a:solidFill>
                      <a:srgbClr val="FF0000"/>
                    </a:solidFill>
                  </a:rPr>
                  <a:t>estado de aceitação </a:t>
                </a:r>
                <a:r>
                  <a:rPr lang="pt-BR" sz="2400" cap="none" dirty="0"/>
                  <a:t>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cap="none" dirty="0"/>
                  <a:t>.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xmlns="" id="{7D4B232C-A757-4AE1-80C3-752B08629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4" y="1710813"/>
                <a:ext cx="10364452" cy="4878475"/>
              </a:xfrm>
              <a:blipFill rotWithShape="0"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27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562" y="1066800"/>
            <a:ext cx="6346876" cy="2209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5260062" y="3204172"/>
                <a:ext cx="276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Autômato finito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062" y="3204172"/>
                <a:ext cx="276130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9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642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7D4B232C-A757-4AE1-80C3-752B086294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74" y="1710813"/>
                <a:ext cx="10364452" cy="4878475"/>
              </a:xfrm>
            </p:spPr>
            <p:txBody>
              <a:bodyPr>
                <a:normAutofit/>
              </a:bodyPr>
              <a:lstStyle/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r>
                  <a:rPr lang="pt-BR" sz="2400" cap="none" dirty="0"/>
                  <a:t>Se ele recebe 1101, ele processa essa cadeia e produz uma saída.</a:t>
                </a:r>
              </a:p>
              <a:p>
                <a:pPr algn="just"/>
                <a:r>
                  <a:rPr lang="pt-BR" sz="2400" cap="none" dirty="0"/>
                  <a:t>A saída é </a:t>
                </a:r>
                <a:r>
                  <a:rPr lang="pt-BR" sz="2400" b="1" cap="none" dirty="0">
                    <a:solidFill>
                      <a:srgbClr val="FF0000"/>
                    </a:solidFill>
                  </a:rPr>
                  <a:t>aceita </a:t>
                </a:r>
                <a:r>
                  <a:rPr lang="pt-BR" sz="2400" cap="none" dirty="0"/>
                  <a:t>ou</a:t>
                </a:r>
                <a:r>
                  <a:rPr lang="pt-BR" sz="2400" b="1" cap="none" dirty="0">
                    <a:solidFill>
                      <a:srgbClr val="FF0000"/>
                    </a:solidFill>
                  </a:rPr>
                  <a:t> rejeita</a:t>
                </a:r>
                <a:r>
                  <a:rPr lang="pt-BR" sz="2400" cap="none" dirty="0"/>
                  <a:t>.</a:t>
                </a:r>
              </a:p>
              <a:p>
                <a:pPr algn="just"/>
                <a:r>
                  <a:rPr lang="pt-BR" sz="2400" cap="none" dirty="0"/>
                  <a:t>A saída é </a:t>
                </a:r>
                <a:r>
                  <a:rPr lang="pt-BR" sz="2400" b="1" cap="none" dirty="0">
                    <a:solidFill>
                      <a:srgbClr val="FF0000"/>
                    </a:solidFill>
                  </a:rPr>
                  <a:t>aceita </a:t>
                </a:r>
                <a:r>
                  <a:rPr lang="pt-BR" sz="2400" cap="none" dirty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cap="none" dirty="0"/>
                  <a:t> está no estado de aceitação e </a:t>
                </a:r>
                <a:r>
                  <a:rPr lang="pt-BR" sz="2400" b="1" cap="none" dirty="0">
                    <a:solidFill>
                      <a:srgbClr val="FF0000"/>
                    </a:solidFill>
                  </a:rPr>
                  <a:t>rejeita </a:t>
                </a:r>
                <a:r>
                  <a:rPr lang="pt-BR" sz="2400" cap="none" dirty="0"/>
                  <a:t>se ele não está.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xmlns="" id="{7D4B232C-A757-4AE1-80C3-752B08629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4" y="1710813"/>
                <a:ext cx="10364452" cy="4878475"/>
              </a:xfrm>
              <a:blipFill rotWithShape="0"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28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562" y="1066800"/>
            <a:ext cx="6346876" cy="2209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5260062" y="3204172"/>
                <a:ext cx="276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Autômato finito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062" y="3204172"/>
                <a:ext cx="276130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98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97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7D4B232C-A757-4AE1-80C3-752B086294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74" y="1710813"/>
                <a:ext cx="10364452" cy="4878475"/>
              </a:xfrm>
            </p:spPr>
            <p:txBody>
              <a:bodyPr>
                <a:normAutofit fontScale="85000" lnSpcReduction="20000"/>
              </a:bodyPr>
              <a:lstStyle/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r>
                  <a:rPr lang="pt-BR" sz="2400" cap="none" dirty="0"/>
                  <a:t>Alimentando a cadeia com a entrada 1101, o processamento procede da seguinte forma:</a:t>
                </a:r>
              </a:p>
              <a:p>
                <a:pPr marL="0" indent="0" algn="just">
                  <a:buNone/>
                </a:pPr>
                <a:r>
                  <a:rPr lang="pt-BR" sz="2400" i="1" cap="none" dirty="0"/>
                  <a:t>1. Começa no estado no estado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i="1" cap="none" dirty="0"/>
                  <a:t>.</a:t>
                </a:r>
              </a:p>
              <a:p>
                <a:pPr marL="0" indent="0" algn="just">
                  <a:buNone/>
                </a:pPr>
                <a:r>
                  <a:rPr lang="pt-BR" sz="2400" i="1" cap="none" dirty="0"/>
                  <a:t>2. Lê 1, segue a transição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i="1" cap="none" dirty="0"/>
                  <a:t>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i="1" cap="none" dirty="0"/>
                  <a:t>.</a:t>
                </a:r>
              </a:p>
              <a:p>
                <a:pPr marL="0" indent="0" algn="just">
                  <a:buNone/>
                </a:pPr>
                <a:r>
                  <a:rPr lang="pt-BR" sz="2400" i="1" cap="none" dirty="0"/>
                  <a:t>3. Lê 1, segue a transição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i="1" cap="none" dirty="0"/>
                  <a:t>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i="1" cap="none" dirty="0"/>
                  <a:t>.</a:t>
                </a:r>
              </a:p>
              <a:p>
                <a:pPr marL="0" indent="0" algn="just">
                  <a:buNone/>
                </a:pPr>
                <a:r>
                  <a:rPr lang="pt-BR" sz="2400" i="1" cap="none" dirty="0"/>
                  <a:t>4. Lê 0, segue a transição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i="1" cap="none" dirty="0"/>
                  <a:t>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sz="2400" i="1" cap="none" dirty="0"/>
                  <a:t>.</a:t>
                </a:r>
              </a:p>
              <a:p>
                <a:pPr marL="0" indent="0" algn="just">
                  <a:buNone/>
                </a:pPr>
                <a:r>
                  <a:rPr lang="pt-BR" sz="2400" i="1" cap="none" dirty="0"/>
                  <a:t>5. Lê 1, segue a transição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sz="2400" i="1" cap="none" dirty="0"/>
                  <a:t>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i="1" cap="none" dirty="0"/>
                  <a:t>.</a:t>
                </a:r>
              </a:p>
              <a:p>
                <a:pPr marL="0" indent="0" algn="just">
                  <a:buNone/>
                </a:pPr>
                <a:r>
                  <a:rPr lang="pt-BR" sz="2400" i="1" cap="none" dirty="0"/>
                  <a:t>6. Aceite porque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i="1" cap="none" dirty="0"/>
                  <a:t> está no estado de transição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i="1" cap="none" dirty="0"/>
                  <a:t> no final da entrada.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xmlns="" id="{7D4B232C-A757-4AE1-80C3-752B08629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4" y="1710813"/>
                <a:ext cx="10364452" cy="4878475"/>
              </a:xfrm>
              <a:blipFill rotWithShape="0"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29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562" y="994372"/>
            <a:ext cx="6346876" cy="2209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5269115" y="3019506"/>
                <a:ext cx="276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Autômato finito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115" y="3019506"/>
                <a:ext cx="276130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766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19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9D9F3F-904D-443A-B34D-4A5B37ACD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630911"/>
            <a:ext cx="10364451" cy="1596177"/>
          </a:xfrm>
        </p:spPr>
        <p:txBody>
          <a:bodyPr>
            <a:normAutofit/>
          </a:bodyPr>
          <a:lstStyle/>
          <a:p>
            <a:r>
              <a:rPr lang="pt-BR" sz="4400" dirty="0"/>
              <a:t>Introdução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7958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7D4B232C-A757-4AE1-80C3-752B086294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74" y="1979525"/>
                <a:ext cx="10364452" cy="4620451"/>
              </a:xfrm>
            </p:spPr>
            <p:txBody>
              <a:bodyPr>
                <a:normAutofit fontScale="55000" lnSpcReduction="20000"/>
              </a:bodyPr>
              <a:lstStyle/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marL="0" algn="just"/>
                <a:r>
                  <a:rPr lang="pt-BR" sz="2900" cap="none" dirty="0"/>
                  <a:t>Exemplos: Processar as cadeias abaixo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9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900" i="1" cap="none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9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900" cap="none" dirty="0"/>
                  <a:t>:</a:t>
                </a:r>
              </a:p>
              <a:p>
                <a:pPr marL="0" indent="-457200" algn="just">
                  <a:buFont typeface="+mj-lt"/>
                  <a:buAutoNum type="arabicPeriod"/>
                </a:pPr>
                <a:r>
                  <a:rPr lang="pt-BR" sz="2900" cap="none" dirty="0"/>
                  <a:t>1</a:t>
                </a:r>
              </a:p>
              <a:p>
                <a:pPr marL="0" indent="-457200" algn="just">
                  <a:buFont typeface="+mj-lt"/>
                  <a:buAutoNum type="arabicPeriod"/>
                </a:pPr>
                <a:r>
                  <a:rPr lang="pt-BR" sz="2900" cap="none" dirty="0"/>
                  <a:t>01</a:t>
                </a:r>
              </a:p>
              <a:p>
                <a:pPr marL="0" indent="-457200" algn="just">
                  <a:buFont typeface="+mj-lt"/>
                  <a:buAutoNum type="arabicPeriod"/>
                </a:pPr>
                <a:r>
                  <a:rPr lang="pt-BR" sz="2900" cap="none" dirty="0"/>
                  <a:t>11</a:t>
                </a:r>
              </a:p>
              <a:p>
                <a:pPr marL="0" indent="-457200" algn="just">
                  <a:buFont typeface="+mj-lt"/>
                  <a:buAutoNum type="arabicPeriod"/>
                </a:pPr>
                <a:r>
                  <a:rPr lang="pt-BR" sz="2900" cap="none" dirty="0"/>
                  <a:t>0101010101</a:t>
                </a:r>
              </a:p>
              <a:p>
                <a:pPr marL="0" indent="-457200" algn="just">
                  <a:buFont typeface="+mj-lt"/>
                  <a:buAutoNum type="arabicPeriod"/>
                </a:pPr>
                <a:r>
                  <a:rPr lang="pt-BR" sz="2900" cap="none" dirty="0"/>
                  <a:t>100</a:t>
                </a:r>
              </a:p>
              <a:p>
                <a:pPr marL="0" indent="-457200" algn="just">
                  <a:buFont typeface="+mj-lt"/>
                  <a:buAutoNum type="arabicPeriod"/>
                </a:pPr>
                <a:r>
                  <a:rPr lang="pt-BR" sz="2900" cap="none" dirty="0"/>
                  <a:t>0100</a:t>
                </a:r>
              </a:p>
              <a:p>
                <a:pPr marL="0" indent="-457200" algn="just">
                  <a:buFont typeface="+mj-lt"/>
                  <a:buAutoNum type="arabicPeriod"/>
                </a:pPr>
                <a:r>
                  <a:rPr lang="pt-BR" sz="2900" cap="none" dirty="0"/>
                  <a:t>110000</a:t>
                </a:r>
              </a:p>
              <a:p>
                <a:pPr marL="0" indent="-457200" algn="just">
                  <a:buFont typeface="+mj-lt"/>
                  <a:buAutoNum type="arabicPeriod"/>
                </a:pPr>
                <a:r>
                  <a:rPr lang="pt-BR" sz="2900" cap="none" dirty="0"/>
                  <a:t>0101000000</a:t>
                </a:r>
                <a:endParaRPr lang="pt-BR" sz="2900" i="1" cap="none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xmlns="" id="{7D4B232C-A757-4AE1-80C3-752B08629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4" y="1979525"/>
                <a:ext cx="10364452" cy="4620451"/>
              </a:xfrm>
              <a:blipFill rotWithShape="0">
                <a:blip r:embed="rId2"/>
                <a:stretch>
                  <a:fillRect l="-235" b="-13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30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562" y="994372"/>
            <a:ext cx="6346876" cy="2209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913773" y="2099272"/>
                <a:ext cx="276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Autômato finito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73" y="2099272"/>
                <a:ext cx="276130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987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3718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7D4B232C-A757-4AE1-80C3-752B086294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74" y="1710813"/>
                <a:ext cx="10364452" cy="487847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400" cap="none" dirty="0"/>
                  <a:t>Que cadeias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cap="none" dirty="0"/>
                  <a:t> aceita? Que cadeias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cap="none" dirty="0"/>
                  <a:t> rejeita?</a:t>
                </a:r>
              </a:p>
              <a:p>
                <a:pPr algn="just"/>
                <a:r>
                  <a:rPr lang="pt-BR" sz="2400" cap="none" dirty="0"/>
                  <a:t>Os experimentos mostraram que: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cap="none" dirty="0"/>
                  <a:t> aceita qualquer cadeia que termine com o símbolo 1, pois assim vai para o estado de aceitação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cap="none" dirty="0"/>
                  <a:t>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cap="none" dirty="0"/>
                  <a:t> aceita qualquer cadeia que termine com números pares de </a:t>
                </a:r>
                <a:r>
                  <a:rPr lang="pt-BR" sz="2400" cap="none" dirty="0" err="1"/>
                  <a:t>0s</a:t>
                </a:r>
                <a:r>
                  <a:rPr lang="pt-BR" sz="2400" cap="none" dirty="0"/>
                  <a:t> seguindo o símbolo 1.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cap="none" dirty="0"/>
                  <a:t> rejeita cadeias como 0, 10, 101000.</a:t>
                </a:r>
              </a:p>
              <a:p>
                <a:pPr marL="0" indent="0" algn="just">
                  <a:buNone/>
                </a:pPr>
                <a:r>
                  <a:rPr lang="pt-BR" sz="2400" cap="none" dirty="0" err="1"/>
                  <a:t>Obs</a:t>
                </a:r>
                <a:r>
                  <a:rPr lang="pt-BR" sz="2400" cap="none" dirty="0"/>
                  <a:t>: Esse tipo de análise ajuda a descrever a linguagem aceita por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cap="none" dirty="0"/>
                  <a:t>, ou seja, todas as cadeias de um dado conjunto.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7D4B232C-A757-4AE1-80C3-752B08629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4" y="1710813"/>
                <a:ext cx="10364452" cy="4878475"/>
              </a:xfrm>
              <a:blipFill>
                <a:blip r:embed="rId2"/>
                <a:stretch>
                  <a:fillRect l="-941" t="-125" r="-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31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595" y="908771"/>
            <a:ext cx="4012391" cy="13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8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32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85" y="1222218"/>
            <a:ext cx="10804832" cy="47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0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7D4B232C-A757-4AE1-80C3-752B086294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74" y="1710813"/>
                <a:ext cx="10364452" cy="487847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400" u="sng" cap="none" dirty="0"/>
                  <a:t>Exemplo</a:t>
                </a:r>
                <a:r>
                  <a:rPr lang="pt-BR" sz="2400" cap="none" dirty="0"/>
                  <a:t>: O Autômato finito chamado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cap="none" dirty="0"/>
                  <a:t> que tem 3 estados.</a:t>
                </a:r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marL="457200" indent="-4572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pt-BR" sz="24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pt-BR" sz="2400" cap="none" dirty="0"/>
              </a:p>
              <a:p>
                <a:pPr marL="457200" indent="-4572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cap="none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={0, 1}</m:t>
                    </m:r>
                  </m:oMath>
                </a14:m>
                <a:endParaRPr lang="pt-BR" sz="2400" cap="none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7D4B232C-A757-4AE1-80C3-752B08629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4" y="1710813"/>
                <a:ext cx="10364452" cy="4878475"/>
              </a:xfrm>
              <a:blipFill>
                <a:blip r:embed="rId2"/>
                <a:stretch>
                  <a:fillRect l="-882" t="-1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33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DBFCE1-83ED-4079-8A26-C4045348D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405" y="2519838"/>
            <a:ext cx="5757190" cy="191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5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7D4B232C-A757-4AE1-80C3-752B086294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74" y="1710813"/>
                <a:ext cx="10364452" cy="487847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400" u="sng" cap="none" dirty="0"/>
                  <a:t>Exemplo</a:t>
                </a:r>
                <a:r>
                  <a:rPr lang="pt-BR" sz="2400" cap="none" dirty="0"/>
                  <a:t>: O Autômato finito chamado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cap="none" dirty="0"/>
                  <a:t> que tem 3 estados.</a:t>
                </a:r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marL="0" indent="0" algn="just">
                  <a:buNone/>
                </a:pPr>
                <a:r>
                  <a:rPr lang="pt-BR" sz="2400" cap="none" dirty="0">
                    <a:ea typeface="Cambria Math" panose="02040503050406030204" pitchFamily="18" charset="0"/>
                  </a:rPr>
                  <a:t>3.  </a:t>
                </a:r>
                <a14:m>
                  <m:oMath xmlns:m="http://schemas.openxmlformats.org/officeDocument/2006/math">
                    <m:r>
                      <a:rPr lang="pt-BR" sz="240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pt-BR" sz="2400" cap="none" dirty="0"/>
              </a:p>
              <a:p>
                <a:pPr marL="457200" indent="-457200" algn="just">
                  <a:buFont typeface="+mj-lt"/>
                  <a:buAutoNum type="arabicPeriod"/>
                </a:pPr>
                <a:endParaRPr lang="pt-BR" sz="2400" cap="none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7D4B232C-A757-4AE1-80C3-752B08629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4" y="1710813"/>
                <a:ext cx="10364452" cy="4878475"/>
              </a:xfrm>
              <a:blipFill>
                <a:blip r:embed="rId3"/>
                <a:stretch>
                  <a:fillRect l="-941" t="-1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34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DBFCE1-83ED-4079-8A26-C4045348D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405" y="2519838"/>
            <a:ext cx="5757190" cy="1910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6">
                <a:extLst>
                  <a:ext uri="{FF2B5EF4-FFF2-40B4-BE49-F238E27FC236}">
                    <a16:creationId xmlns:a16="http://schemas.microsoft.com/office/drawing/2014/main" id="{D98B8470-43EB-4C10-8176-4E40AB05FF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599708"/>
                  </p:ext>
                </p:extLst>
              </p:nvPr>
            </p:nvGraphicFramePr>
            <p:xfrm>
              <a:off x="4477062" y="4925613"/>
              <a:ext cx="2358453" cy="1828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3328">
                      <a:extLst>
                        <a:ext uri="{9D8B030D-6E8A-4147-A177-3AD203B41FA5}">
                          <a16:colId xmlns:a16="http://schemas.microsoft.com/office/drawing/2014/main" val="3451634945"/>
                        </a:ext>
                      </a:extLst>
                    </a:gridCol>
                    <a:gridCol w="845028">
                      <a:extLst>
                        <a:ext uri="{9D8B030D-6E8A-4147-A177-3AD203B41FA5}">
                          <a16:colId xmlns:a16="http://schemas.microsoft.com/office/drawing/2014/main" val="1786718153"/>
                        </a:ext>
                      </a:extLst>
                    </a:gridCol>
                    <a:gridCol w="740097">
                      <a:extLst>
                        <a:ext uri="{9D8B030D-6E8A-4147-A177-3AD203B41FA5}">
                          <a16:colId xmlns:a16="http://schemas.microsoft.com/office/drawing/2014/main" val="304589375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964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172639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459164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100361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6">
                <a:extLst>
                  <a:ext uri="{FF2B5EF4-FFF2-40B4-BE49-F238E27FC236}">
                    <a16:creationId xmlns:a16="http://schemas.microsoft.com/office/drawing/2014/main" id="{D98B8470-43EB-4C10-8176-4E40AB05FF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599708"/>
                  </p:ext>
                </p:extLst>
              </p:nvPr>
            </p:nvGraphicFramePr>
            <p:xfrm>
              <a:off x="4477062" y="4925613"/>
              <a:ext cx="2358453" cy="1828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3328">
                      <a:extLst>
                        <a:ext uri="{9D8B030D-6E8A-4147-A177-3AD203B41FA5}">
                          <a16:colId xmlns:a16="http://schemas.microsoft.com/office/drawing/2014/main" val="3451634945"/>
                        </a:ext>
                      </a:extLst>
                    </a:gridCol>
                    <a:gridCol w="845028">
                      <a:extLst>
                        <a:ext uri="{9D8B030D-6E8A-4147-A177-3AD203B41FA5}">
                          <a16:colId xmlns:a16="http://schemas.microsoft.com/office/drawing/2014/main" val="1786718153"/>
                        </a:ext>
                      </a:extLst>
                    </a:gridCol>
                    <a:gridCol w="740097">
                      <a:extLst>
                        <a:ext uri="{9D8B030D-6E8A-4147-A177-3AD203B41FA5}">
                          <a16:colId xmlns:a16="http://schemas.microsoft.com/office/drawing/2014/main" val="304589375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96484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9211" r="-206299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1367" t="-109211" r="-88489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8033" t="-109211" r="-820" b="-2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72639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12000" r="-206299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1367" t="-212000" r="-88489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8033" t="-212000" r="-820" b="-1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59164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2000" r="-206299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1367" t="-312000" r="-88489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8033" t="-312000" r="-820" b="-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00361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38704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7D4B232C-A757-4AE1-80C3-752B086294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74" y="1710813"/>
                <a:ext cx="10364452" cy="487847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400" u="sng" cap="none" dirty="0"/>
                  <a:t>Exemplo</a:t>
                </a:r>
                <a:r>
                  <a:rPr lang="pt-BR" sz="2400" cap="none" dirty="0"/>
                  <a:t>: O Autômato finito chamado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cap="none" dirty="0"/>
                  <a:t> que tem 3 estados.</a:t>
                </a:r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marL="457200" indent="-457200" algn="just">
                  <a:buAutoNum type="arabicPeriod" startAt="4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cap="none" dirty="0">
                    <a:ea typeface="Cambria Math" panose="02040503050406030204" pitchFamily="18" charset="0"/>
                  </a:rPr>
                  <a:t> é o </a:t>
                </a:r>
                <a:r>
                  <a:rPr lang="pt-BR" sz="2400" b="1" cap="none" dirty="0">
                    <a:ea typeface="Cambria Math" panose="02040503050406030204" pitchFamily="18" charset="0"/>
                  </a:rPr>
                  <a:t>estado inicial</a:t>
                </a:r>
              </a:p>
              <a:p>
                <a:pPr marL="457200" indent="-457200" algn="just">
                  <a:buAutoNum type="arabicPeriod" startAt="4"/>
                </a:pPr>
                <a14:m>
                  <m:oMath xmlns:m="http://schemas.openxmlformats.org/officeDocument/2006/math"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sz="2400" cap="none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7D4B232C-A757-4AE1-80C3-752B08629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4" y="1710813"/>
                <a:ext cx="10364452" cy="4878475"/>
              </a:xfrm>
              <a:blipFill>
                <a:blip r:embed="rId3"/>
                <a:stretch>
                  <a:fillRect l="-882" t="-1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35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DBFCE1-83ED-4079-8A26-C4045348D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405" y="2774671"/>
            <a:ext cx="5757190" cy="191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70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1405043"/>
            <a:ext cx="10613035" cy="5184246"/>
          </a:xfrm>
        </p:spPr>
        <p:txBody>
          <a:bodyPr>
            <a:normAutofit/>
          </a:bodyPr>
          <a:lstStyle/>
          <a:p>
            <a:pPr algn="just"/>
            <a:r>
              <a:rPr lang="pt-BR" sz="2400" cap="none" dirty="0"/>
              <a:t>Se A é o conjunto de todas as cadeias que a máquina M aceita, então A é a </a:t>
            </a:r>
            <a:r>
              <a:rPr lang="pt-BR" sz="2400" cap="none" dirty="0">
                <a:solidFill>
                  <a:srgbClr val="FF0000"/>
                </a:solidFill>
              </a:rPr>
              <a:t>linguagem da máquina M</a:t>
            </a:r>
            <a:r>
              <a:rPr lang="pt-BR" sz="2400" cap="none" dirty="0"/>
              <a:t>, ou seja L(M) = A.</a:t>
            </a:r>
          </a:p>
          <a:p>
            <a:pPr algn="just"/>
            <a:r>
              <a:rPr lang="pt-BR" sz="2400" cap="none" dirty="0"/>
              <a:t>Dizemos que M reconhece A ou M aceita A.</a:t>
            </a:r>
          </a:p>
          <a:p>
            <a:pPr algn="just"/>
            <a:r>
              <a:rPr lang="pt-BR" sz="2400" cap="none" dirty="0"/>
              <a:t>Uma máquina pode aceitar várias cadeias (ou nenhuma cadeia), mas sempre reconhece uma única linguagem (linguagem vazia).</a:t>
            </a:r>
          </a:p>
          <a:p>
            <a:pPr algn="just"/>
            <a:endParaRPr lang="pt-BR" sz="2400" cap="none" dirty="0"/>
          </a:p>
          <a:p>
            <a:pPr algn="just"/>
            <a:endParaRPr lang="pt-BR" sz="2400" cap="none" dirty="0"/>
          </a:p>
          <a:p>
            <a:pPr marL="0" indent="0" algn="just">
              <a:buNone/>
            </a:pPr>
            <a:r>
              <a:rPr lang="pt-BR" sz="2400" cap="none" dirty="0"/>
              <a:t>A = {</a:t>
            </a:r>
            <a:r>
              <a:rPr lang="pt-BR" sz="2400" cap="none" dirty="0" err="1"/>
              <a:t>w|w</a:t>
            </a:r>
            <a:r>
              <a:rPr lang="pt-BR" sz="2400" cap="none" dirty="0"/>
              <a:t> contém pelo menos um número 1 e um número par de 0 segue o último 1}</a:t>
            </a:r>
          </a:p>
          <a:p>
            <a:pPr algn="just"/>
            <a:endParaRPr lang="pt-BR" sz="2400" cap="none" dirty="0"/>
          </a:p>
          <a:p>
            <a:pPr marL="0" indent="0" algn="just">
              <a:buNone/>
            </a:pPr>
            <a:endParaRPr lang="pt-BR" sz="2400" cap="none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36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EB9E3A-B262-4A37-B906-06B25145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736" y="3997166"/>
            <a:ext cx="3836528" cy="11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9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7D4B232C-A757-4AE1-80C3-752B086294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74" y="1187362"/>
                <a:ext cx="10364452" cy="5401927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pt-BR" sz="2400" u="sng" cap="none" dirty="0"/>
                  <a:t>Exemplo 1</a:t>
                </a:r>
                <a:r>
                  <a:rPr lang="pt-BR" sz="2400" cap="none" dirty="0"/>
                  <a:t>: Diagrama de estados do autômato finito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cap="none" dirty="0"/>
                  <a:t>.</a:t>
                </a:r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r>
                  <a:rPr lang="pt-BR" sz="2400" cap="none" dirty="0"/>
                  <a:t>Na descrição formal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{"/>
                        <m:endChr m:val="}"/>
                        <m:ctrlPr>
                          <a:rPr lang="pt-BR" sz="2400" b="0" i="1" cap="non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b="0" i="1" cap="none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cap="none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pt-BR" sz="2400" b="0" i="1" cap="none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b="0" i="1" cap="none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cap="none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pt-BR" sz="2400" b="0" i="1" cap="none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b="0" i="1" cap="none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cap="none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pt-BR" sz="2400" b="0" i="1" cap="none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pt-BR" sz="2400" b="0" i="1" cap="non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24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,{</m:t>
                    </m:r>
                    <m:sSub>
                      <m:sSubPr>
                        <m:ctrlPr>
                          <a:rPr lang="pt-BR" sz="24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400" cap="none" dirty="0"/>
              </a:p>
              <a:p>
                <a:pPr algn="just"/>
                <a:r>
                  <a:rPr lang="pt-BR" sz="2400" cap="none" dirty="0"/>
                  <a:t>A função de transição δ é:</a:t>
                </a:r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b="0" i="1" cap="none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cap="none" dirty="0"/>
                  <a:t> aceita a cadeia 1101?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7D4B232C-A757-4AE1-80C3-752B08629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4" y="1187362"/>
                <a:ext cx="10364452" cy="5401927"/>
              </a:xfrm>
              <a:blipFill>
                <a:blip r:embed="rId3"/>
                <a:stretch>
                  <a:fillRect l="-824" t="-5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37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DBFCE1-83ED-4079-8A26-C4045348D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200" y="1675851"/>
            <a:ext cx="4789599" cy="1589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>
                <a:extLst>
                  <a:ext uri="{FF2B5EF4-FFF2-40B4-BE49-F238E27FC236}">
                    <a16:creationId xmlns:a16="http://schemas.microsoft.com/office/drawing/2014/main" id="{CD35B9B8-686A-41E4-9067-83DA5D6305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2853777"/>
                  </p:ext>
                </p:extLst>
              </p:nvPr>
            </p:nvGraphicFramePr>
            <p:xfrm>
              <a:off x="4534666" y="4193544"/>
              <a:ext cx="2358453" cy="1828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3328">
                      <a:extLst>
                        <a:ext uri="{9D8B030D-6E8A-4147-A177-3AD203B41FA5}">
                          <a16:colId xmlns:a16="http://schemas.microsoft.com/office/drawing/2014/main" val="3451634945"/>
                        </a:ext>
                      </a:extLst>
                    </a:gridCol>
                    <a:gridCol w="845028">
                      <a:extLst>
                        <a:ext uri="{9D8B030D-6E8A-4147-A177-3AD203B41FA5}">
                          <a16:colId xmlns:a16="http://schemas.microsoft.com/office/drawing/2014/main" val="1786718153"/>
                        </a:ext>
                      </a:extLst>
                    </a:gridCol>
                    <a:gridCol w="740097">
                      <a:extLst>
                        <a:ext uri="{9D8B030D-6E8A-4147-A177-3AD203B41FA5}">
                          <a16:colId xmlns:a16="http://schemas.microsoft.com/office/drawing/2014/main" val="304589375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964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172639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459164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pt-BR" sz="2400" cap="non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100361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>
                <a:extLst>
                  <a:ext uri="{FF2B5EF4-FFF2-40B4-BE49-F238E27FC236}">
                    <a16:creationId xmlns:a16="http://schemas.microsoft.com/office/drawing/2014/main" id="{CD35B9B8-686A-41E4-9067-83DA5D6305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2853777"/>
                  </p:ext>
                </p:extLst>
              </p:nvPr>
            </p:nvGraphicFramePr>
            <p:xfrm>
              <a:off x="4534666" y="4193544"/>
              <a:ext cx="2358453" cy="1828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3328">
                      <a:extLst>
                        <a:ext uri="{9D8B030D-6E8A-4147-A177-3AD203B41FA5}">
                          <a16:colId xmlns:a16="http://schemas.microsoft.com/office/drawing/2014/main" val="3451634945"/>
                        </a:ext>
                      </a:extLst>
                    </a:gridCol>
                    <a:gridCol w="845028">
                      <a:extLst>
                        <a:ext uri="{9D8B030D-6E8A-4147-A177-3AD203B41FA5}">
                          <a16:colId xmlns:a16="http://schemas.microsoft.com/office/drawing/2014/main" val="1786718153"/>
                        </a:ext>
                      </a:extLst>
                    </a:gridCol>
                    <a:gridCol w="740097">
                      <a:extLst>
                        <a:ext uri="{9D8B030D-6E8A-4147-A177-3AD203B41FA5}">
                          <a16:colId xmlns:a16="http://schemas.microsoft.com/office/drawing/2014/main" val="304589375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96484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7895" r="-206299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1367" t="-107895" r="-88489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8033" t="-107895" r="-820" b="-2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72639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10667" r="-206299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1367" t="-210667" r="-88489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8033" t="-210667" r="-820" b="-1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59164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0667" r="-206299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1367" t="-310667" r="-88489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8033" t="-310667" r="-820" b="-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00361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19197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7D4B232C-A757-4AE1-80C3-752B086294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74" y="1187362"/>
                <a:ext cx="10364452" cy="5401927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400" u="sng" cap="none" dirty="0"/>
                  <a:t>Exemplo 2</a:t>
                </a:r>
                <a:r>
                  <a:rPr lang="pt-BR" sz="2400" cap="none" dirty="0"/>
                  <a:t>: Diagrama de estados do autômato finito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sz="2400" cap="none" dirty="0"/>
                  <a:t>.</a:t>
                </a:r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7D4B232C-A757-4AE1-80C3-752B08629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4" y="1187362"/>
                <a:ext cx="10364452" cy="5401927"/>
              </a:xfrm>
              <a:blipFill>
                <a:blip r:embed="rId3"/>
                <a:stretch>
                  <a:fillRect l="-824" t="-1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38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1C614B-C3EA-4FD9-828F-2632F88E7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602" y="2231121"/>
            <a:ext cx="4205508" cy="3652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C897FA6-13E9-4924-BAAA-9ED4C92CCDF9}"/>
                  </a:ext>
                </a:extLst>
              </p:cNvPr>
              <p:cNvSpPr txBox="1"/>
              <p:nvPr/>
            </p:nvSpPr>
            <p:spPr>
              <a:xfrm>
                <a:off x="5400938" y="3099171"/>
                <a:ext cx="665115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sz="2800" dirty="0"/>
                  <a:t> tem dois estados de aceitação: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8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sz="2800" dirty="0"/>
                  <a:t> opera sobre o alfabeto Σ = {</a:t>
                </a:r>
                <a:r>
                  <a:rPr lang="pt-BR" sz="2800" dirty="0" err="1"/>
                  <a:t>a,b</a:t>
                </a:r>
                <a:r>
                  <a:rPr lang="pt-BR" sz="2800" dirty="0"/>
                  <a:t>}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800" dirty="0"/>
                  <a:t>Cadeias aceitas: {</a:t>
                </a:r>
                <a:r>
                  <a:rPr lang="pt-BR" sz="2800" dirty="0" err="1"/>
                  <a:t>a,b,aa,bb,bab</a:t>
                </a:r>
                <a:r>
                  <a:rPr lang="pt-BR" sz="2800" dirty="0"/>
                  <a:t>}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800" dirty="0"/>
                  <a:t>Cadeias não aceitas: {</a:t>
                </a:r>
                <a:r>
                  <a:rPr lang="pt-BR" sz="2800" dirty="0" err="1"/>
                  <a:t>ab,ba,bbba</a:t>
                </a:r>
                <a:r>
                  <a:rPr lang="pt-BR" sz="2800" dirty="0"/>
                  <a:t>}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C897FA6-13E9-4924-BAAA-9ED4C92CC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938" y="3099171"/>
                <a:ext cx="6651154" cy="1815882"/>
              </a:xfrm>
              <a:prstGeom prst="rect">
                <a:avLst/>
              </a:prstGeom>
              <a:blipFill>
                <a:blip r:embed="rId5"/>
                <a:stretch>
                  <a:fillRect l="-1650" t="-3356" b="-83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257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7D4B232C-A757-4AE1-80C3-752B086294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74" y="1187362"/>
                <a:ext cx="10364452" cy="5401927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400" u="sng" cap="none" dirty="0"/>
                  <a:t>Exemplo 3</a:t>
                </a:r>
                <a:r>
                  <a:rPr lang="pt-BR" sz="2400" cap="none" dirty="0"/>
                  <a:t>: Diagrama de estados do autômato finito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pt-BR" sz="2400" cap="none" dirty="0"/>
                  <a:t>.</a:t>
                </a:r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D4B232C-A757-4AE1-80C3-752B08629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4" y="1187362"/>
                <a:ext cx="10364452" cy="5401927"/>
              </a:xfrm>
              <a:blipFill rotWithShape="0">
                <a:blip r:embed="rId3"/>
                <a:stretch>
                  <a:fillRect l="-824" t="-1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39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C897FA6-13E9-4924-BAAA-9ED4C92CCDF9}"/>
                  </a:ext>
                </a:extLst>
              </p:cNvPr>
              <p:cNvSpPr txBox="1"/>
              <p:nvPr/>
            </p:nvSpPr>
            <p:spPr>
              <a:xfrm>
                <a:off x="5169529" y="2633437"/>
                <a:ext cx="6882563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pt-BR" sz="2400" dirty="0"/>
                  <a:t> opera sobre o alfabeto Σ = { </a:t>
                </a:r>
                <a:r>
                  <a:rPr lang="pt-BR" sz="2400" dirty="0">
                    <a:solidFill>
                      <a:srgbClr val="FF0000"/>
                    </a:solidFill>
                  </a:rPr>
                  <a:t>&lt;RESET&gt;, 0, 1, 2</a:t>
                </a:r>
                <a:r>
                  <a:rPr lang="pt-BR" sz="2400" dirty="0"/>
                  <a:t>}.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A máquina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pt-BR" sz="2400" dirty="0"/>
                  <a:t> mantém um contador da soma dos símbolos numéricos de entrada que ela lê, módulo 3.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pt-BR" sz="2400" dirty="0"/>
                  <a:t> recebe o símbolo </a:t>
                </a:r>
                <a:r>
                  <a:rPr lang="pt-BR" sz="2400" dirty="0">
                    <a:solidFill>
                      <a:srgbClr val="FF0000"/>
                    </a:solidFill>
                  </a:rPr>
                  <a:t>&lt; RESET &gt;</a:t>
                </a:r>
                <a:r>
                  <a:rPr lang="pt-BR" sz="2400" dirty="0"/>
                  <a:t>, reinicia o contador para 0.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pt-BR" sz="2400" dirty="0"/>
                  <a:t> </a:t>
                </a:r>
                <a:r>
                  <a:rPr lang="pt-BR" sz="2400" b="1" dirty="0"/>
                  <a:t>aceita</a:t>
                </a:r>
                <a:r>
                  <a:rPr lang="pt-BR" sz="2400" dirty="0"/>
                  <a:t> se a soma for 0, módulo 3 (se for múltiplo de 3).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C897FA6-13E9-4924-BAAA-9ED4C92CC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529" y="2633437"/>
                <a:ext cx="6882563" cy="2677656"/>
              </a:xfrm>
              <a:prstGeom prst="rect">
                <a:avLst/>
              </a:prstGeom>
              <a:blipFill rotWithShape="0">
                <a:blip r:embed="rId4"/>
                <a:stretch>
                  <a:fillRect l="-1151" t="-1822" r="-1417" b="-43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67" y="2579525"/>
            <a:ext cx="4550861" cy="285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87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Introdução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710813"/>
            <a:ext cx="10364452" cy="48784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i="1" cap="none" dirty="0"/>
              <a:t>“O que é um computador?”</a:t>
            </a:r>
          </a:p>
          <a:p>
            <a:pPr algn="just"/>
            <a:r>
              <a:rPr lang="pt-BR" sz="2800" cap="none" dirty="0"/>
              <a:t>É um objeto bastante complicado para permitir que estabeleçamos teorias manipuláveis sobre ele.</a:t>
            </a:r>
          </a:p>
          <a:p>
            <a:pPr algn="just"/>
            <a:r>
              <a:rPr lang="pt-BR" sz="2800" cap="none" dirty="0"/>
              <a:t>Usaremos um computador mais simples: </a:t>
            </a:r>
            <a:r>
              <a:rPr lang="pt-BR" sz="2800" b="1" cap="none" dirty="0"/>
              <a:t>modelo computacional</a:t>
            </a:r>
            <a:r>
              <a:rPr lang="pt-BR" sz="2800" cap="none" dirty="0"/>
              <a:t>, um computador idealizado.</a:t>
            </a:r>
          </a:p>
          <a:p>
            <a:pPr algn="just"/>
            <a:r>
              <a:rPr lang="pt-BR" sz="2800" cap="none" dirty="0"/>
              <a:t>Usaremos vários modelos computacionais.</a:t>
            </a:r>
          </a:p>
          <a:p>
            <a:pPr algn="just"/>
            <a:r>
              <a:rPr lang="pt-BR" sz="2800" b="1" cap="none" dirty="0"/>
              <a:t>Máquina de estados finitos</a:t>
            </a:r>
            <a:r>
              <a:rPr lang="pt-BR" sz="2800" cap="none" dirty="0"/>
              <a:t> ou </a:t>
            </a:r>
            <a:r>
              <a:rPr lang="pt-BR" sz="2800" b="1" cap="none" dirty="0"/>
              <a:t>autômatos finitos </a:t>
            </a:r>
            <a:r>
              <a:rPr lang="pt-BR" sz="2800" cap="none" dirty="0"/>
              <a:t>são modelos bem simples.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427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90" y="268711"/>
            <a:ext cx="1059342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Definição Formal de Computação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40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Espaço Reservado para Conteúdo 1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13497232"/>
                  </p:ext>
                </p:extLst>
              </p:nvPr>
            </p:nvGraphicFramePr>
            <p:xfrm>
              <a:off x="799290" y="1387634"/>
              <a:ext cx="10593421" cy="48607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342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928846">
                    <a:tc>
                      <a:txBody>
                        <a:bodyPr/>
                        <a:lstStyle/>
                        <a:p>
                          <a:r>
                            <a:rPr lang="pt-BR" sz="3200" b="0" i="0" u="none" strike="noStrike" kern="1200" baseline="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Computação de um autômato</a:t>
                          </a:r>
                          <a:endParaRPr lang="pt-BR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66499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pt-BR" sz="2800" dirty="0"/>
                            <a:t>Seja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l-GR" sz="2800" b="0" i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800" dirty="0"/>
                            <a:t> um autômato finito e suponha</a:t>
                          </a:r>
                          <a:r>
                            <a:rPr lang="pt-BR" sz="2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baseline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pt-BR" sz="28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pt-BR" sz="2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baseline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sz="2800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baseline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sz="28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8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pt-BR" sz="2800" b="0" i="1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sz="2800" b="0" i="1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 seja uma cadeia onde cada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 é um membro do alfabeto </a:t>
                          </a:r>
                          <a:r>
                            <a:rPr lang="el-GR" sz="2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Σ</a:t>
                          </a:r>
                          <a:r>
                            <a:rPr lang="pt-BR" sz="2800" dirty="0"/>
                            <a:t>. Então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r>
                            <a:rPr lang="pt-BR" sz="2800" dirty="0"/>
                            <a:t> </a:t>
                          </a:r>
                          <a:r>
                            <a:rPr lang="pt-BR" sz="2800" b="1" dirty="0"/>
                            <a:t>aceita</a:t>
                          </a:r>
                          <a:r>
                            <a:rPr lang="pt-BR" sz="2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pt-BR" sz="2800" dirty="0"/>
                            <a:t> se existe uma sequência de estados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 em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pt-BR" sz="2800" dirty="0"/>
                            <a:t> com três condições:</a:t>
                          </a:r>
                        </a:p>
                        <a:p>
                          <a:pPr marL="514350" indent="-514350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 (A máquina começa no estado inicial)</a:t>
                          </a:r>
                        </a:p>
                        <a:p>
                          <a:pPr marL="514350" indent="-514350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  <m:d>
                                <m:dPr>
                                  <m:ctrlP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pt-BR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pt-BR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, para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=0, 1, 2, ⋯, 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lang="pt-BR" sz="2800" dirty="0"/>
                            <a:t> (A máquina muda de estado conforme a função de transição).</a:t>
                          </a:r>
                        </a:p>
                        <a:p>
                          <a:pPr marL="514350" indent="-514350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oMath>
                          </a14:m>
                          <a:r>
                            <a:rPr lang="pt-BR" sz="2800" b="1" dirty="0"/>
                            <a:t> </a:t>
                          </a:r>
                          <a:r>
                            <a:rPr lang="pt-BR" sz="2800" dirty="0"/>
                            <a:t>(A máquina aceita sua entrada se ela termina em um estado de aceitação)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Espaço Reservado para Conteúdo 1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13497232"/>
                  </p:ext>
                </p:extLst>
              </p:nvPr>
            </p:nvGraphicFramePr>
            <p:xfrm>
              <a:off x="799290" y="1387634"/>
              <a:ext cx="10593421" cy="48607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3421"/>
                  </a:tblGrid>
                  <a:tr h="928846">
                    <a:tc>
                      <a:txBody>
                        <a:bodyPr/>
                        <a:lstStyle/>
                        <a:p>
                          <a:r>
                            <a:rPr lang="pt-BR" sz="3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Computação de um autômato</a:t>
                          </a:r>
                          <a:endParaRPr lang="pt-BR" sz="3200" dirty="0"/>
                        </a:p>
                      </a:txBody>
                      <a:tcPr/>
                    </a:tc>
                  </a:tr>
                  <a:tr h="393192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8" t="-25232" r="-288" b="-433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87199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90" y="268711"/>
            <a:ext cx="1059342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Definição Formal de Computação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41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Espaço Reservado para Conteúdo 1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18395388"/>
                  </p:ext>
                </p:extLst>
              </p:nvPr>
            </p:nvGraphicFramePr>
            <p:xfrm>
              <a:off x="799290" y="2335605"/>
              <a:ext cx="10593421" cy="237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342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95848">
                    <a:tc>
                      <a:txBody>
                        <a:bodyPr/>
                        <a:lstStyle/>
                        <a:p>
                          <a:r>
                            <a:rPr lang="pt-BR" sz="3200" b="0" i="0" u="none" strike="noStrike" kern="1200" baseline="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Linguagem Regular</a:t>
                          </a:r>
                          <a:endParaRPr lang="pt-BR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623816">
                    <a:tc>
                      <a:txBody>
                        <a:bodyPr/>
                        <a:lstStyle/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pt-BR" sz="2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Dizemos que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</m:t>
                              </m:r>
                            </m:oMath>
                          </a14:m>
                          <a:r>
                            <a:rPr lang="pt-BR" sz="2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pt-BR" sz="2800" b="1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reconhece a linguagem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oMath>
                          </a14:m>
                          <a:r>
                            <a:rPr lang="pt-BR" sz="2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se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  <m:r>
                                <a:rPr lang="pt-BR" sz="28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|"/>
                                  <m:ctrlPr>
                                    <a:rPr lang="pt-BR" sz="28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  <m:r>
                                    <a:rPr lang="pt-BR" sz="28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pt-BR" sz="28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pt-BR" sz="28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</m:t>
                              </m:r>
                              <m:r>
                                <a:rPr lang="pt-BR" sz="28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pt-BR" sz="28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𝑎𝑐𝑒𝑖𝑡𝑎</m:t>
                              </m:r>
                              <m:r>
                                <a:rPr lang="pt-BR" sz="28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pt-BR" sz="28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lang="pt-BR" sz="28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}</m:t>
                              </m:r>
                            </m:oMath>
                          </a14:m>
                          <a:r>
                            <a:rPr lang="pt-BR" sz="2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pt-BR" sz="2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Uma linguagem é dita </a:t>
                          </a:r>
                          <a:r>
                            <a:rPr lang="pt-BR" sz="2800" b="1" i="0" u="none" strike="noStrike" kern="1200" baseline="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linguagem regular</a:t>
                          </a:r>
                          <a:r>
                            <a:rPr lang="pt-BR" sz="2800" b="1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pt-BR" sz="2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 algum autômato finito a reconhece.</a:t>
                          </a:r>
                        </a:p>
                        <a:p>
                          <a:endParaRPr lang="pt-BR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Espaço Reservado para Conteúdo 1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18395388"/>
                  </p:ext>
                </p:extLst>
              </p:nvPr>
            </p:nvGraphicFramePr>
            <p:xfrm>
              <a:off x="799290" y="2335605"/>
              <a:ext cx="10593421" cy="237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3421"/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pt-BR" sz="3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Linguagem Regular</a:t>
                          </a:r>
                          <a:endParaRPr lang="pt-BR" sz="3200" dirty="0"/>
                        </a:p>
                      </a:txBody>
                      <a:tcPr/>
                    </a:tc>
                  </a:tr>
                  <a:tr h="179832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8" t="-36149" r="-288" b="-67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73107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Definição Formal de Computação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7D4B232C-A757-4AE1-80C3-752B086294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74" y="1187362"/>
                <a:ext cx="10364452" cy="5401927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400" u="sng" cap="none" dirty="0"/>
                  <a:t>Exemplo</a:t>
                </a:r>
                <a:r>
                  <a:rPr lang="pt-BR" sz="2400" cap="none" dirty="0"/>
                  <a:t>: Diagrama de estados do autômato finito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pt-BR" sz="2400" cap="none" dirty="0"/>
                  <a:t>.</a:t>
                </a:r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D4B232C-A757-4AE1-80C3-752B08629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4" y="1187362"/>
                <a:ext cx="10364452" cy="5401927"/>
              </a:xfrm>
              <a:blipFill rotWithShape="0">
                <a:blip r:embed="rId3"/>
                <a:stretch>
                  <a:fillRect l="-824" t="-1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42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C897FA6-13E9-4924-BAAA-9ED4C92CCDF9}"/>
                  </a:ext>
                </a:extLst>
              </p:cNvPr>
              <p:cNvSpPr txBox="1"/>
              <p:nvPr/>
            </p:nvSpPr>
            <p:spPr>
              <a:xfrm>
                <a:off x="913774" y="4975461"/>
                <a:ext cx="10364452" cy="1585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Seja 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BR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m:rPr>
                        <m:nor/>
                      </m:rPr>
                      <a:rPr lang="pt-BR" sz="2400" dirty="0" smtClean="0">
                        <a:solidFill>
                          <a:srgbClr val="FF0000"/>
                        </a:solidFill>
                      </a:rPr>
                      <m:t>&lt;</m:t>
                    </m:r>
                    <m:r>
                      <m:rPr>
                        <m:nor/>
                      </m:rPr>
                      <a:rPr lang="pt-BR" sz="2400" dirty="0" smtClean="0">
                        <a:solidFill>
                          <a:srgbClr val="FF0000"/>
                        </a:solidFill>
                      </a:rPr>
                      <m:t>RESET</m:t>
                    </m:r>
                    <m:r>
                      <m:rPr>
                        <m:nor/>
                      </m:rPr>
                      <a:rPr lang="pt-BR" sz="2400" dirty="0" smtClean="0">
                        <a:solidFill>
                          <a:srgbClr val="FF0000"/>
                        </a:solidFill>
                      </a:rPr>
                      <m:t>&gt;22&lt;</m:t>
                    </m:r>
                    <m:r>
                      <m:rPr>
                        <m:nor/>
                      </m:rPr>
                      <a:rPr lang="pt-BR" sz="2400" dirty="0" smtClean="0">
                        <a:solidFill>
                          <a:srgbClr val="FF0000"/>
                        </a:solidFill>
                      </a:rPr>
                      <m:t>RESET</m:t>
                    </m:r>
                    <m:r>
                      <m:rPr>
                        <m:nor/>
                      </m:rPr>
                      <a:rPr lang="pt-BR" sz="2400" dirty="0" smtClean="0">
                        <a:solidFill>
                          <a:srgbClr val="FF0000"/>
                        </a:solidFill>
                      </a:rPr>
                      <m:t>&gt;</m:t>
                    </m:r>
                  </m:oMath>
                </a14:m>
                <a:r>
                  <a:rPr lang="pt-BR" sz="2400" dirty="0">
                    <a:solidFill>
                      <a:srgbClr val="FF0000"/>
                    </a:solidFill>
                  </a:rPr>
                  <a:t>012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pt-BR" sz="2400" dirty="0"/>
                  <a:t> aceita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pt-BR" sz="2400" dirty="0"/>
                  <a:t> conforme a definição formal de computação porque a sequência de estados na qual entra quando está computando sobre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pt-BR" sz="2400" dirty="0"/>
                  <a:t> é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C897FA6-13E9-4924-BAAA-9ED4C92CC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74" y="4975461"/>
                <a:ext cx="10364452" cy="1585883"/>
              </a:xfrm>
              <a:prstGeom prst="rect">
                <a:avLst/>
              </a:prstGeom>
              <a:blipFill rotWithShape="0">
                <a:blip r:embed="rId4"/>
                <a:stretch>
                  <a:fillRect l="-824" t="-3077" r="-882" b="-15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3814" y="1655395"/>
            <a:ext cx="5045982" cy="316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33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Definição Formal de Computação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7D4B232C-A757-4AE1-80C3-752B086294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74" y="992809"/>
                <a:ext cx="10364452" cy="5401927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400" u="sng" cap="none" dirty="0"/>
                  <a:t>Exemplo</a:t>
                </a:r>
                <a:r>
                  <a:rPr lang="pt-BR" sz="2400" cap="none" dirty="0"/>
                  <a:t>: Diagrama de estados do autômato finito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pt-BR" sz="2400" cap="none" dirty="0"/>
                  <a:t>.</a:t>
                </a:r>
              </a:p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D4B232C-A757-4AE1-80C3-752B08629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4" y="992809"/>
                <a:ext cx="10364452" cy="5401927"/>
              </a:xfrm>
              <a:blipFill rotWithShape="0">
                <a:blip r:embed="rId3"/>
                <a:stretch>
                  <a:fillRect l="-824" t="-1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43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C897FA6-13E9-4924-BAAA-9ED4C92CCDF9}"/>
                  </a:ext>
                </a:extLst>
              </p:cNvPr>
              <p:cNvSpPr txBox="1"/>
              <p:nvPr/>
            </p:nvSpPr>
            <p:spPr>
              <a:xfrm>
                <a:off x="1017848" y="4646106"/>
                <a:ext cx="1015630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A cadeia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pt-BR" sz="2400" dirty="0"/>
                  <a:t> satisfaz as 3 condições da definição formal de computação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A linguagem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pt-BR" sz="2400" dirty="0"/>
                  <a:t> é </a:t>
                </a:r>
                <a:endParaRPr lang="pt-BR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</a:rPr>
                        <m:t>soma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</a:rPr>
                        <m:t>dos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</a:rPr>
                        <m:t>mbolos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</a:rPr>
                        <m:t>em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é 0 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</a:rPr>
                        <m:t>dulo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</a:rPr>
                        <m:t>exceto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</a:rPr>
                        <m:t>que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𝑅𝐸𝑆𝐸𝑇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</a:rPr>
                        <m:t>retorna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</a:rPr>
                        <m:t>contador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</a:rPr>
                        <m:t>para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0}</m:t>
                      </m:r>
                    </m:oMath>
                  </m:oMathPara>
                </a14:m>
                <a:endParaRPr lang="pt-B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pt-BR" sz="2400" dirty="0"/>
                  <a:t> reconhece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400" dirty="0"/>
                  <a:t>, ela é uma linguagem regular.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C897FA6-13E9-4924-BAAA-9ED4C92CC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48" y="4646106"/>
                <a:ext cx="10156303" cy="1938992"/>
              </a:xfrm>
              <a:prstGeom prst="rect">
                <a:avLst/>
              </a:prstGeom>
              <a:blipFill rotWithShape="0">
                <a:blip r:embed="rId4"/>
                <a:stretch>
                  <a:fillRect l="-840" t="-2516" r="-540" b="-62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934" y="1480297"/>
            <a:ext cx="5045982" cy="316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47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Projetando Autômatos Finitos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75" y="1225685"/>
            <a:ext cx="10364452" cy="4565515"/>
          </a:xfrm>
        </p:spPr>
        <p:txBody>
          <a:bodyPr>
            <a:normAutofit/>
          </a:bodyPr>
          <a:lstStyle/>
          <a:p>
            <a:endParaRPr lang="pt-BR" sz="2400" cap="none" dirty="0"/>
          </a:p>
          <a:p>
            <a:pPr algn="just"/>
            <a:r>
              <a:rPr lang="pt-BR" sz="2400" cap="none" dirty="0"/>
              <a:t>Projetar é um Processo Criativo.</a:t>
            </a:r>
          </a:p>
          <a:p>
            <a:pPr algn="just"/>
            <a:r>
              <a:rPr lang="pt-BR" sz="2400" cap="none" dirty="0"/>
              <a:t>Ele não pode ser reduzido a uma receita ou fórmula simples. </a:t>
            </a:r>
          </a:p>
          <a:p>
            <a:pPr algn="just"/>
            <a:r>
              <a:rPr lang="pt-BR" sz="2400" cap="none" dirty="0"/>
              <a:t>Ponha-se a si próprio no lugar da máquina que você está tentando projetar.</a:t>
            </a:r>
          </a:p>
          <a:p>
            <a:pPr algn="just"/>
            <a:r>
              <a:rPr lang="pt-BR" sz="2400" cap="none" dirty="0"/>
              <a:t>Fazer de conta que você é a máquina é um truque psicológico que ajuda a sua mente inteira no processo de projetar.</a:t>
            </a:r>
          </a:p>
          <a:p>
            <a:pPr algn="just"/>
            <a:r>
              <a:rPr lang="pt-BR" sz="2400" cap="none" dirty="0"/>
              <a:t>Você está fazendo de conta que é um autômato finito e que esse tipo de máquina tem somente um número finito de estados, o que significa memória finita.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599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Projetando Autômatos Finitos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225685"/>
                <a:ext cx="10364452" cy="4565515"/>
              </a:xfrm>
            </p:spPr>
            <p:txBody>
              <a:bodyPr>
                <a:normAutofit/>
              </a:bodyPr>
              <a:lstStyle/>
              <a:p>
                <a:endParaRPr lang="pt-BR" sz="2400" cap="none" dirty="0"/>
              </a:p>
              <a:p>
                <a:pPr algn="just"/>
                <a:r>
                  <a:rPr lang="pt-BR" sz="2400" cap="none" dirty="0"/>
                  <a:t>Por exemplo, suponha que o alfabeto seja {0,1} e que a linguagem consista de todas as cadeias com um número ímpar de </a:t>
                </a:r>
                <a:r>
                  <a:rPr lang="pt-BR" sz="2400" cap="none" dirty="0" err="1"/>
                  <a:t>1s</a:t>
                </a:r>
                <a:r>
                  <a:rPr lang="pt-BR" sz="2400" cap="none" dirty="0"/>
                  <a:t>. Você deseja construir um autômato finito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cap="none" dirty="0"/>
                  <a:t> para reconhecer essa linguagem.</a:t>
                </a:r>
              </a:p>
              <a:p>
                <a:pPr algn="just"/>
                <a:endParaRPr lang="pt-BR" sz="2400" cap="none" dirty="0"/>
              </a:p>
              <a:p>
                <a:pPr marL="0" indent="0" algn="ctr">
                  <a:buNone/>
                </a:pPr>
                <a:r>
                  <a:rPr lang="pt-BR" sz="2400" cap="none" dirty="0"/>
                  <a:t>Como fazer?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225685"/>
                <a:ext cx="10364452" cy="4565515"/>
              </a:xfrm>
              <a:blipFill rotWithShape="0">
                <a:blip r:embed="rId2"/>
                <a:stretch>
                  <a:fillRect l="-824" r="-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589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Projetando Autômatos Finitos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75" y="1225685"/>
            <a:ext cx="10364452" cy="4565515"/>
          </a:xfrm>
        </p:spPr>
        <p:txBody>
          <a:bodyPr>
            <a:normAutofit/>
          </a:bodyPr>
          <a:lstStyle/>
          <a:p>
            <a:pPr algn="just"/>
            <a:r>
              <a:rPr lang="pt-BR" sz="2400" cap="none" dirty="0"/>
              <a:t>Fazendo de conta ser o autômato, você começa obtendo uma cadeia de entrada de </a:t>
            </a:r>
            <a:r>
              <a:rPr lang="pt-BR" sz="2400" cap="none" dirty="0" err="1"/>
              <a:t>0s</a:t>
            </a:r>
            <a:r>
              <a:rPr lang="pt-BR" sz="2400" cap="none" dirty="0"/>
              <a:t> e </a:t>
            </a:r>
            <a:r>
              <a:rPr lang="pt-BR" sz="2400" cap="none" dirty="0" err="1"/>
              <a:t>1s</a:t>
            </a:r>
            <a:r>
              <a:rPr lang="pt-BR" sz="2400" cap="none" dirty="0"/>
              <a:t> símbolo a símbolo. </a:t>
            </a:r>
          </a:p>
          <a:p>
            <a:pPr algn="just"/>
            <a:r>
              <a:rPr lang="pt-BR" sz="2400" cap="none" dirty="0"/>
              <a:t>Você precisa lembrar a cadeia inteira vista até então para determinar se o número de </a:t>
            </a:r>
            <a:r>
              <a:rPr lang="pt-BR" sz="2400" cap="none" dirty="0" err="1"/>
              <a:t>1s</a:t>
            </a:r>
            <a:r>
              <a:rPr lang="pt-BR" sz="2400" cap="none" dirty="0"/>
              <a:t> é ímpar? É claro que não. </a:t>
            </a:r>
          </a:p>
          <a:p>
            <a:pPr algn="just"/>
            <a:r>
              <a:rPr lang="pt-BR" sz="2400" cap="none" dirty="0"/>
              <a:t>Simplesmente lembrar se o número de </a:t>
            </a:r>
            <a:r>
              <a:rPr lang="pt-BR" sz="2400" cap="none" dirty="0" err="1"/>
              <a:t>1s</a:t>
            </a:r>
            <a:r>
              <a:rPr lang="pt-BR" sz="2400" cap="none" dirty="0"/>
              <a:t> visto até então é par ou ímpar e manter essa informação à medida lê novos símbolos.</a:t>
            </a:r>
          </a:p>
          <a:p>
            <a:pPr algn="just"/>
            <a:r>
              <a:rPr lang="pt-BR" sz="2400" cap="none" dirty="0"/>
              <a:t>Uma vez que você tenha determinado a informação necessária para lembrar sobre a cadeia à medida que ela está sendo lida, você representa essa informação como uma lista finita de possibilidades.</a:t>
            </a:r>
          </a:p>
          <a:p>
            <a:pPr algn="just"/>
            <a:endParaRPr lang="pt-BR" sz="2400" cap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59190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Projetando Autômatos Finitos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75" y="1225685"/>
            <a:ext cx="10364452" cy="4565515"/>
          </a:xfrm>
        </p:spPr>
        <p:txBody>
          <a:bodyPr>
            <a:normAutofit/>
          </a:bodyPr>
          <a:lstStyle/>
          <a:p>
            <a:pPr algn="just"/>
            <a:r>
              <a:rPr lang="pt-BR" sz="2400" cap="none" dirty="0"/>
              <a:t>Nessa instância, as possibilidades seriam</a:t>
            </a:r>
          </a:p>
          <a:p>
            <a:pPr marL="0" indent="0" algn="just">
              <a:buNone/>
            </a:pPr>
            <a:r>
              <a:rPr lang="pt-BR" sz="2400" cap="none" dirty="0"/>
              <a:t>1. par até agora, e</a:t>
            </a:r>
          </a:p>
          <a:p>
            <a:pPr marL="0" indent="0" algn="just">
              <a:buNone/>
            </a:pPr>
            <a:r>
              <a:rPr lang="pt-BR" sz="2400" cap="none" dirty="0"/>
              <a:t>2. ímpar até agora.</a:t>
            </a:r>
          </a:p>
          <a:p>
            <a:pPr algn="just"/>
            <a:r>
              <a:rPr lang="pt-BR" sz="2400" cap="none" dirty="0"/>
              <a:t>Depois disso, você atribui um estado a cada uma das possibilidades.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47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387" y="3846073"/>
            <a:ext cx="4011226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25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Projetando Autômatos Finitos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225685"/>
                <a:ext cx="10364452" cy="456551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400" cap="none" dirty="0"/>
                  <a:t>A seguir, você atribui as transições vendo como ir de uma possibilidade para outra ao ler um símbolo. </a:t>
                </a:r>
              </a:p>
              <a:p>
                <a:pPr algn="just"/>
                <a:r>
                  <a:rPr lang="pt-BR" sz="2400" cap="none" dirty="0"/>
                  <a:t>Portanto, se o estado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𝑒𝑣𝑒𝑛</m:t>
                        </m:r>
                      </m:sub>
                    </m:sSub>
                  </m:oMath>
                </a14:m>
                <a:r>
                  <a:rPr lang="pt-BR" sz="2400" cap="none" dirty="0"/>
                  <a:t> representa a possibilidade par e o estado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𝑜𝑑𝑑</m:t>
                        </m:r>
                      </m:sub>
                    </m:sSub>
                  </m:oMath>
                </a14:m>
                <a:r>
                  <a:rPr lang="pt-BR" sz="2400" cap="none" dirty="0"/>
                  <a:t> representa a possibilidade ímpar, você faria as transições trocar de estado com um 1 e permanecer como está com um 0, como mostrado aqui.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225685"/>
                <a:ext cx="10364452" cy="4565515"/>
              </a:xfrm>
              <a:blipFill rotWithShape="0">
                <a:blip r:embed="rId2"/>
                <a:stretch>
                  <a:fillRect l="-824" t="-134" r="-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48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262" y="3830645"/>
            <a:ext cx="3319475" cy="205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18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Projetando Autômatos Finitos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225685"/>
                <a:ext cx="10364452" cy="4565515"/>
              </a:xfrm>
            </p:spPr>
            <p:txBody>
              <a:bodyPr>
                <a:normAutofit/>
              </a:bodyPr>
              <a:lstStyle/>
              <a:p>
                <a:pPr algn="just"/>
                <a:endParaRPr lang="pt-BR" sz="2400" cap="none" dirty="0"/>
              </a:p>
              <a:p>
                <a:pPr algn="just"/>
                <a:r>
                  <a:rPr lang="pt-BR" sz="2400" cap="none" dirty="0"/>
                  <a:t>A seguir, você coloca como estado inicial o estado correspondendo à possibilidade associada com ter visto 0 símbolos até então (a cadeia vazia </a:t>
                </a:r>
                <a14:m>
                  <m:oMath xmlns:m="http://schemas.openxmlformats.org/officeDocument/2006/math">
                    <m:r>
                      <a:rPr lang="pt-BR" sz="240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pt-BR" sz="2400" cap="none" dirty="0"/>
                  <a:t>). </a:t>
                </a:r>
              </a:p>
              <a:p>
                <a:pPr algn="just"/>
                <a:r>
                  <a:rPr lang="pt-BR" sz="2400" cap="none" dirty="0"/>
                  <a:t>Depois, por como estados de aceitação aqueles correspondendo a possibilidades nas quais você deseja aceitar a cadeia de entrada.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225685"/>
                <a:ext cx="10364452" cy="4565515"/>
              </a:xfrm>
              <a:blipFill rotWithShape="0">
                <a:blip r:embed="rId2"/>
                <a:stretch>
                  <a:fillRect l="-824" r="-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49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359" y="3906353"/>
            <a:ext cx="3565281" cy="22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32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9D9F3F-904D-443A-B34D-4A5B37ACD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630911"/>
            <a:ext cx="10364451" cy="1596177"/>
          </a:xfrm>
        </p:spPr>
        <p:txBody>
          <a:bodyPr>
            <a:normAutofit/>
          </a:bodyPr>
          <a:lstStyle/>
          <a:p>
            <a:r>
              <a:rPr lang="pt-BR" sz="4400" dirty="0"/>
              <a:t>Autômatos finitos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0330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Projetando Autômatos Finitos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225685"/>
                <a:ext cx="10364452" cy="456551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400" u="sng" cap="none" dirty="0"/>
                  <a:t>Exemplo</a:t>
                </a:r>
                <a:r>
                  <a:rPr lang="pt-BR" sz="2400" cap="none" dirty="0"/>
                  <a:t>: projetar um autômato finito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400" cap="none" dirty="0"/>
                  <a:t> para reconhecer a linguagem regular de todas as cadeias que contém a cadeia 001 como uma subcadeia. Por exemplo, 0010, 1001, 001 e 11111110011111 estão todas na linguagem, mas 11 e 0000 não estão.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225685"/>
                <a:ext cx="10364452" cy="4565515"/>
              </a:xfrm>
              <a:blipFill rotWithShape="0">
                <a:blip r:embed="rId2"/>
                <a:stretch>
                  <a:fillRect l="-824" t="-134" r="-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3292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Projetando Autômatos Finitos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225685"/>
                <a:ext cx="10364452" cy="456551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400" cap="none" dirty="0"/>
                  <a:t>Pensando como autômato, existem quatro possibilidades:</a:t>
                </a:r>
              </a:p>
              <a:p>
                <a:pPr marL="0" indent="0" algn="just">
                  <a:buNone/>
                </a:pPr>
                <a:r>
                  <a:rPr lang="pt-BR" sz="2400" cap="none" dirty="0"/>
                  <a:t>1. não tem visto quaisquer símbolos do padrão,</a:t>
                </a:r>
              </a:p>
              <a:p>
                <a:pPr marL="0" indent="0" algn="just">
                  <a:buNone/>
                </a:pPr>
                <a:r>
                  <a:rPr lang="pt-BR" sz="2400" cap="none" dirty="0"/>
                  <a:t>2. acaba de ver um 0,</a:t>
                </a:r>
              </a:p>
              <a:p>
                <a:pPr marL="0" indent="0" algn="just">
                  <a:buNone/>
                </a:pPr>
                <a:r>
                  <a:rPr lang="pt-BR" sz="2400" cap="none" dirty="0"/>
                  <a:t>3. acaba de ver 00, ou</a:t>
                </a:r>
              </a:p>
              <a:p>
                <a:pPr marL="0" indent="0" algn="just">
                  <a:buNone/>
                </a:pPr>
                <a:r>
                  <a:rPr lang="pt-BR" sz="2400" cap="none" dirty="0"/>
                  <a:t>4. acaba de ver o padrão inteiro 001.</a:t>
                </a:r>
              </a:p>
              <a:p>
                <a:pPr algn="just"/>
                <a:r>
                  <a:rPr lang="pt-BR" sz="2400" cap="none" dirty="0"/>
                  <a:t>Atribua os estados </a:t>
                </a:r>
                <a14:m>
                  <m:oMath xmlns:m="http://schemas.openxmlformats.org/officeDocument/2006/math"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24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4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001</m:t>
                        </m:r>
                      </m:sub>
                    </m:sSub>
                  </m:oMath>
                </a14:m>
                <a:r>
                  <a:rPr lang="pt-BR" sz="2400" cap="none" dirty="0"/>
                  <a:t> a essas possibilidades.</a:t>
                </a:r>
              </a:p>
              <a:p>
                <a:pPr algn="just"/>
                <a:endParaRPr lang="pt-BR" sz="2400" cap="none" dirty="0"/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0" indent="0" algn="just">
                  <a:buNone/>
                </a:pPr>
                <a:endParaRPr lang="pt-BR" sz="2400" cap="non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225685"/>
                <a:ext cx="10364452" cy="4565515"/>
              </a:xfrm>
              <a:blipFill rotWithShape="0">
                <a:blip r:embed="rId2"/>
                <a:stretch>
                  <a:fillRect l="-941" t="-1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51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518" y="4779962"/>
            <a:ext cx="61055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393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Projetando Autômatos Finitos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75" y="1225685"/>
            <a:ext cx="10364452" cy="4565515"/>
          </a:xfrm>
        </p:spPr>
        <p:txBody>
          <a:bodyPr>
            <a:normAutofit/>
          </a:bodyPr>
          <a:lstStyle/>
          <a:p>
            <a:pPr algn="just"/>
            <a:r>
              <a:rPr lang="pt-BR" sz="2400" cap="none" dirty="0"/>
              <a:t>Depois disso analise as transições que podem ocorrer.</a:t>
            </a:r>
          </a:p>
          <a:p>
            <a:pPr marL="0" indent="0" algn="just">
              <a:buNone/>
            </a:pPr>
            <a:endParaRPr lang="pt-BR" sz="2400" cap="none" dirty="0"/>
          </a:p>
          <a:p>
            <a:pPr marL="0" indent="0" algn="just">
              <a:buNone/>
            </a:pPr>
            <a:endParaRPr lang="pt-BR" sz="2400" cap="none" dirty="0"/>
          </a:p>
          <a:p>
            <a:pPr marL="0" indent="0" algn="just">
              <a:buNone/>
            </a:pPr>
            <a:endParaRPr lang="pt-BR" sz="2400" cap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52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837" y="4089400"/>
            <a:ext cx="8276326" cy="2159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425" y="2121678"/>
            <a:ext cx="61055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0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Operações Regulares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225685"/>
                <a:ext cx="10364452" cy="4565515"/>
              </a:xfrm>
            </p:spPr>
            <p:txBody>
              <a:bodyPr>
                <a:normAutofit/>
              </a:bodyPr>
              <a:lstStyle/>
              <a:p>
                <a:pPr algn="just"/>
                <a:endParaRPr lang="pt-BR" sz="2400" cap="none" dirty="0"/>
              </a:p>
              <a:p>
                <a:pPr algn="just"/>
                <a:endParaRPr lang="pt-BR" sz="2400" cap="none" dirty="0"/>
              </a:p>
              <a:p>
                <a:pPr algn="just"/>
                <a:r>
                  <a:rPr lang="pt-BR" sz="2400" cap="none" dirty="0"/>
                  <a:t>Em aritmética, os objetos básicos são números (1, 2, 3, ...) e ferramentas são operações para manipulá-los </a:t>
                </a:r>
                <a14:m>
                  <m:oMath xmlns:m="http://schemas.openxmlformats.org/officeDocument/2006/math"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+,  ×,  ÷,  ⋯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400" cap="none" dirty="0"/>
              </a:p>
              <a:p>
                <a:pPr algn="just"/>
                <a:r>
                  <a:rPr lang="pt-BR" sz="2400" cap="none" dirty="0"/>
                  <a:t>Na teoria da computação, os objetos básicos são linguagens e as ferramentas (operações para manipular linguagens - operações regulares)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225685"/>
                <a:ext cx="10364452" cy="4565515"/>
              </a:xfrm>
              <a:blipFill rotWithShape="0">
                <a:blip r:embed="rId2"/>
                <a:stretch>
                  <a:fillRect l="-824" r="-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34168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Operações Regulares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54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Espaço Reservado para Conteúdo 1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05382285"/>
                  </p:ext>
                </p:extLst>
              </p:nvPr>
            </p:nvGraphicFramePr>
            <p:xfrm>
              <a:off x="913776" y="2083659"/>
              <a:ext cx="10364450" cy="3291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644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95848">
                    <a:tc>
                      <a:txBody>
                        <a:bodyPr/>
                        <a:lstStyle/>
                        <a:p>
                          <a:r>
                            <a:rPr lang="pt-BR" sz="3200" b="0" i="0" u="none" strike="noStrike" kern="1200" baseline="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Operações regulares</a:t>
                          </a:r>
                          <a:endParaRPr lang="pt-BR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623816">
                    <a:tc>
                      <a:txBody>
                        <a:bodyPr/>
                        <a:lstStyle/>
                        <a:p>
                          <a:r>
                            <a:rPr lang="pt-BR" sz="2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Sejam A e B linguagens. Definimos as operações regulares </a:t>
                          </a:r>
                          <a:r>
                            <a:rPr lang="pt-BR" sz="2400" b="1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união</a:t>
                          </a:r>
                          <a:r>
                            <a:rPr lang="pt-BR" sz="2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pt-BR" sz="2400" b="1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concatenação </a:t>
                          </a:r>
                          <a:r>
                            <a:rPr lang="pt-BR" sz="2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 </a:t>
                          </a:r>
                          <a:r>
                            <a:rPr lang="pt-BR" sz="2400" b="1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estrela </a:t>
                          </a:r>
                          <a:r>
                            <a:rPr lang="pt-BR" sz="2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 seguinte forma.</a:t>
                          </a:r>
                        </a:p>
                        <a:p>
                          <a:endParaRPr lang="pt-BR" sz="2400" b="0" i="0" u="none" strike="noStrike" kern="1200" baseline="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342900" indent="-3429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pt-BR" sz="2400" b="1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União</a:t>
                          </a:r>
                          <a:r>
                            <a:rPr lang="pt-BR" sz="2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∪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𝐵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|"/>
                                  <m:ctrlPr>
                                    <a:rPr lang="pt-BR" sz="24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lang="pt-BR" sz="24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∈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pt-BR" sz="2400" b="0" i="0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ou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∈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𝐵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}</m:t>
                              </m:r>
                            </m:oMath>
                          </a14:m>
                          <a:endParaRPr lang="pt-BR" sz="2400" b="0" i="0" u="none" strike="noStrike" kern="1200" baseline="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342900" indent="-3429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pt-BR" sz="2400" b="1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Concatenação</a:t>
                          </a:r>
                          <a:r>
                            <a:rPr lang="pt-BR" sz="2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  ⃘ 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𝐵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|"/>
                                  <m:ctrlPr>
                                    <a:rPr lang="pt-BR" sz="24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pt-BR" sz="24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𝑥𝑦</m:t>
                                  </m:r>
                                  <m:r>
                                    <a:rPr lang="pt-BR" sz="24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∈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pt-BR" sz="2400" b="0" i="0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e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∈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𝐵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}</m:t>
                              </m:r>
                            </m:oMath>
                          </a14:m>
                          <a:endParaRPr lang="pt-BR" sz="2400" b="0" i="0" u="none" strike="noStrike" kern="1200" baseline="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342900" indent="-3429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pt-BR" sz="2400" b="1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Estrela</a:t>
                          </a:r>
                          <a:r>
                            <a:rPr lang="pt-BR" sz="2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4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pt-BR" sz="24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|"/>
                                  <m:ctrlPr>
                                    <a:rPr lang="pt-BR" sz="24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b="0" i="1" u="none" strike="noStrike" kern="1200" baseline="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u="none" strike="noStrike" kern="1200" baseline="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400" b="0" i="1" u="none" strike="noStrike" kern="1200" baseline="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sz="2400" b="0" i="1" u="none" strike="noStrike" kern="1200" baseline="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u="none" strike="noStrike" kern="1200" baseline="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400" b="0" i="1" u="none" strike="noStrike" kern="1200" baseline="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pt-BR" sz="24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⋯</m:t>
                                  </m:r>
                                  <m:sSub>
                                    <m:sSubPr>
                                      <m:ctrlPr>
                                        <a:rPr lang="pt-BR" sz="2400" b="0" i="1" u="none" strike="noStrike" kern="1200" baseline="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u="none" strike="noStrike" kern="1200" baseline="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400" b="0" i="1" u="none" strike="noStrike" kern="1200" baseline="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pt-BR" sz="24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≥0 </m:t>
                              </m:r>
                              <m:r>
                                <m:rPr>
                                  <m:sty m:val="p"/>
                                </m:rPr>
                                <a:rPr lang="pt-BR" sz="2400" b="0" i="0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e</m:t>
                              </m:r>
                              <m:r>
                                <a:rPr lang="pt-BR" sz="2400" b="0" i="0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pt-BR" sz="2400" b="0" i="0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cada</m:t>
                              </m:r>
                              <m:r>
                                <a:rPr lang="pt-BR" sz="2400" b="0" i="0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pt-BR" sz="24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4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∈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  <m:r>
                                <a:rPr lang="pt-BR" sz="24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}</m:t>
                              </m:r>
                            </m:oMath>
                          </a14:m>
                          <a:endParaRPr lang="pt-BR" sz="2400" b="0" i="0" u="none" strike="noStrike" kern="1200" baseline="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pt-BR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Espaço Reservado para Conteúdo 1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05382285"/>
                  </p:ext>
                </p:extLst>
              </p:nvPr>
            </p:nvGraphicFramePr>
            <p:xfrm>
              <a:off x="913776" y="2083659"/>
              <a:ext cx="10364450" cy="3291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644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pt-BR" sz="3200" b="0" i="0" u="none" strike="noStrike" kern="1200" baseline="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Operações regulares</a:t>
                          </a:r>
                          <a:endParaRPr lang="pt-BR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1272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59" t="-23767" r="-235" b="-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464291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Operações Regulares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225685"/>
                <a:ext cx="10364452" cy="4565515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pt-BR" sz="2400" cap="none" dirty="0"/>
                  <a:t>Seja </a:t>
                </a:r>
                <a14:m>
                  <m:oMath xmlns:m="http://schemas.openxmlformats.org/officeDocument/2006/math">
                    <m:r>
                      <a:rPr lang="pt-BR" sz="2400" i="1" cap="none" smtClean="0">
                        <a:latin typeface="Cambria Math" panose="02040503050406030204" pitchFamily="18" charset="0"/>
                      </a:rPr>
                      <m:t>ℕ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sz="2400" b="0" i="1" cap="non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1, 2, 3, </m:t>
                        </m:r>
                        <m:r>
                          <a:rPr lang="pt-BR" sz="24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r>
                  <a:rPr lang="pt-BR" sz="2400" cap="none" dirty="0"/>
                  <a:t>o conjunto dos números naturais.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pt-BR" sz="2400" i="1" cap="none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pt-BR" sz="2400" cap="none" dirty="0"/>
                  <a:t> é fechado sob multiplicação, ou seja,</a:t>
                </a:r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algn="just"/>
                <a14:m>
                  <m:oMath xmlns:m="http://schemas.openxmlformats.org/officeDocument/2006/math">
                    <m:r>
                      <a:rPr lang="pt-BR" sz="2400" i="1" cap="none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pt-BR" sz="2400" cap="none" dirty="0"/>
                  <a:t> não é fechado sob divisão, ou seja,</a:t>
                </a:r>
              </a:p>
              <a:p>
                <a:pPr algn="just"/>
                <a:endParaRPr lang="pt-BR" sz="2400" cap="none" dirty="0"/>
              </a:p>
              <a:p>
                <a:pPr algn="just"/>
                <a:r>
                  <a:rPr lang="pt-BR" sz="2400" cap="none" dirty="0"/>
                  <a:t>Uma coleção de objetos </a:t>
                </a:r>
                <a:r>
                  <a:rPr lang="pt-BR" sz="2400" b="1" cap="none" dirty="0"/>
                  <a:t>é fechada </a:t>
                </a:r>
                <a:r>
                  <a:rPr lang="pt-BR" sz="2400" cap="none" dirty="0"/>
                  <a:t>sob alguma operação se, aplicando-se essa operação a membros da coleção, o resultado ainda é um membro dessa coleção.</a:t>
                </a:r>
              </a:p>
              <a:p>
                <a:pPr algn="just"/>
                <a:r>
                  <a:rPr lang="pt-BR" sz="2400" cap="none" dirty="0"/>
                  <a:t>A coleção de linguagens regulares é fechada sob todas as três das operações regulares (união, concatenação e estrela).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225685"/>
                <a:ext cx="10364452" cy="4565515"/>
              </a:xfrm>
              <a:blipFill rotWithShape="0">
                <a:blip r:embed="rId2"/>
                <a:stretch>
                  <a:fillRect l="-824" t="-668" r="-882" b="-66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55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076" y="2261863"/>
            <a:ext cx="3133945" cy="62709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076" y="3310511"/>
            <a:ext cx="3133945" cy="6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572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Operações Regulares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225685"/>
                <a:ext cx="10364452" cy="4565515"/>
              </a:xfrm>
            </p:spPr>
            <p:txBody>
              <a:bodyPr>
                <a:normAutofit fontScale="85000" lnSpcReduction="10000"/>
              </a:bodyPr>
              <a:lstStyle/>
              <a:p>
                <a:pPr algn="just"/>
                <a:r>
                  <a:rPr lang="pt-BR" sz="2400" u="sng" cap="none" dirty="0"/>
                  <a:t>Exemplo</a:t>
                </a:r>
                <a:r>
                  <a:rPr lang="pt-BR" sz="2400" cap="none" dirty="0"/>
                  <a:t>: Suponha que o alfabeto </a:t>
                </a:r>
                <a:r>
                  <a:rPr lang="el-GR" sz="2400" cap="non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Σ</a:t>
                </a:r>
                <a:r>
                  <a:rPr lang="pt-BR" sz="2400" cap="none" dirty="0"/>
                  <a:t> seja o alfabeto padrão de 26 letras </a:t>
                </a:r>
                <a14:m>
                  <m:oMath xmlns:m="http://schemas.openxmlformats.org/officeDocument/2006/math"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,⋯, 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sz="2400" cap="none" dirty="0"/>
                  <a:t>. Se </a:t>
                </a:r>
                <a14:m>
                  <m:oMath xmlns:m="http://schemas.openxmlformats.org/officeDocument/2006/math"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𝑙𝑒𝑔𝑎𝑙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𝑟𝑢𝑖𝑚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sz="2400" cap="none" dirty="0"/>
                  <a:t> e </a:t>
                </a:r>
                <a14:m>
                  <m:oMath xmlns:m="http://schemas.openxmlformats.org/officeDocument/2006/math"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𝑔𝑎𝑟𝑜𝑡𝑜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𝑔𝑎𝑟𝑜𝑡𝑎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sz="2400" cap="none" dirty="0"/>
                  <a:t>, então:</a:t>
                </a:r>
              </a:p>
              <a:p>
                <a:pPr algn="just"/>
                <a:endParaRPr lang="pt-BR" sz="2400" cap="none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pt-BR" sz="2400" b="1" dirty="0">
                    <a:solidFill>
                      <a:schemeClr val="dk1"/>
                    </a:solidFill>
                  </a:rPr>
                  <a:t>União</a:t>
                </a:r>
                <a:r>
                  <a:rPr lang="pt-BR" sz="2400" dirty="0">
                    <a:solidFill>
                      <a:schemeClr val="dk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pt-BR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BR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pt-BR" sz="2400" i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2400" b="0" i="0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ou</m:t>
                    </m:r>
                    <m:r>
                      <a:rPr lang="pt-BR" sz="2400" i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pt-BR" sz="2400" dirty="0">
                  <a:solidFill>
                    <a:schemeClr val="dk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pt-BR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pt-BR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pt-BR" sz="2400" i="1" cap="none">
                          <a:latin typeface="Cambria Math" panose="02040503050406030204" pitchFamily="18" charset="0"/>
                        </a:rPr>
                        <m:t>𝑙𝑒𝑔𝑎𝑙</m:t>
                      </m:r>
                      <m:r>
                        <a:rPr lang="pt-BR" sz="2400" i="1" cap="none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400" i="1" cap="none">
                          <a:latin typeface="Cambria Math" panose="02040503050406030204" pitchFamily="18" charset="0"/>
                        </a:rPr>
                        <m:t>𝑟𝑢𝑖𝑚</m:t>
                      </m:r>
                      <m:r>
                        <a:rPr lang="pt-BR" sz="2400" b="0" i="1" cap="none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400" i="1" cap="none">
                          <a:latin typeface="Cambria Math" panose="02040503050406030204" pitchFamily="18" charset="0"/>
                        </a:rPr>
                        <m:t>𝑔𝑎𝑟𝑜𝑡𝑜</m:t>
                      </m:r>
                      <m:r>
                        <a:rPr lang="pt-BR" sz="2400" i="1" cap="none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400" i="1" cap="none">
                          <a:latin typeface="Cambria Math" panose="02040503050406030204" pitchFamily="18" charset="0"/>
                        </a:rPr>
                        <m:t>𝑔𝑎𝑟𝑜𝑡𝑎</m:t>
                      </m:r>
                      <m:r>
                        <a:rPr lang="pt-BR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2400" dirty="0">
                  <a:solidFill>
                    <a:schemeClr val="dk1"/>
                  </a:solidFill>
                </a:endParaRPr>
              </a:p>
              <a:p>
                <a:pPr marL="0" indent="0">
                  <a:buNone/>
                </a:pPr>
                <a:r>
                  <a:rPr lang="pt-BR" sz="2400" b="1" dirty="0">
                    <a:solidFill>
                      <a:schemeClr val="dk1"/>
                    </a:solidFill>
                  </a:rPr>
                  <a:t>2.   Concatenação</a:t>
                </a:r>
                <a:r>
                  <a:rPr lang="pt-BR" sz="2400" dirty="0">
                    <a:solidFill>
                      <a:schemeClr val="dk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  ⃘ 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pt-BR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𝑥𝑦</m:t>
                        </m:r>
                        <m:r>
                          <a:rPr lang="pt-BR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2400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pt-BR" sz="2400" dirty="0">
                  <a:solidFill>
                    <a:schemeClr val="dk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  ⃘ </m:t>
                      </m:r>
                      <m:r>
                        <a:rPr lang="pt-BR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pt-BR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pt-BR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𝑙𝑒𝑔𝑎𝑙𝑔𝑎𝑟𝑜𝑡𝑜</m:t>
                      </m:r>
                      <m:r>
                        <a:rPr lang="pt-BR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𝑙𝑒𝑔𝑎𝑙𝑔𝑎𝑟𝑜𝑡𝑎</m:t>
                      </m:r>
                      <m:r>
                        <a:rPr lang="pt-BR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𝑟𝑢𝑖𝑚𝑔𝑎𝑟𝑜𝑡𝑜</m:t>
                      </m:r>
                      <m:r>
                        <a:rPr lang="pt-BR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𝑟𝑢𝑖𝑚𝑔𝑎𝑟𝑜𝑡</m:t>
                      </m:r>
                      <m:r>
                        <a:rPr lang="pt-BR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57200">
                  <a:buAutoNum type="arabicPeriod" startAt="3"/>
                </a:pPr>
                <a:r>
                  <a:rPr lang="pt-BR" sz="2400" b="1" dirty="0">
                    <a:solidFill>
                      <a:schemeClr val="dk1"/>
                    </a:solidFill>
                  </a:rPr>
                  <a:t>Estrela</a:t>
                </a:r>
                <a:r>
                  <a:rPr lang="pt-BR" sz="2400" dirty="0">
                    <a:solidFill>
                      <a:schemeClr val="dk1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pt-BR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pt-BR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 </m:t>
                    </m:r>
                    <m:r>
                      <m:rPr>
                        <m:sty m:val="p"/>
                      </m:rPr>
                      <a:rPr lang="pt-BR" sz="2400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pt-BR" sz="2400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2400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cada</m:t>
                    </m:r>
                    <m:r>
                      <a:rPr lang="pt-BR" sz="2400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pt-BR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pt-BR" sz="2400" dirty="0">
                  <a:solidFill>
                    <a:schemeClr val="dk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pt-BR" sz="24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t-BR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pt-BR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pt-BR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𝑙𝑒𝑔𝑎𝑙</m:t>
                      </m:r>
                      <m:r>
                        <a:rPr lang="pt-BR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𝑟𝑢𝑖𝑚</m:t>
                      </m:r>
                      <m:r>
                        <a:rPr lang="pt-BR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𝑙𝑒𝑔𝑎𝑙𝑙𝑒𝑔𝑎𝑙</m:t>
                      </m:r>
                      <m:r>
                        <a:rPr lang="pt-BR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𝑙𝑒𝑔𝑎𝑙𝑟𝑢𝑖𝑚</m:t>
                      </m:r>
                      <m:r>
                        <a:rPr lang="pt-BR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𝑟𝑢𝑖𝑚𝑙𝑒𝑔𝑎𝑙</m:t>
                      </m:r>
                      <m:r>
                        <a:rPr lang="pt-BR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𝑙𝑒𝑔𝑎𝑙𝑟𝑢𝑖𝑚𝑙𝑒𝑔𝑎𝑙</m:t>
                      </m:r>
                      <m:r>
                        <a:rPr lang="pt-BR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𝑙𝑒𝑔𝑎𝑙𝑟𝑢𝑖𝑚𝑟𝑢𝑖𝑚</m:t>
                      </m:r>
                      <m:r>
                        <a:rPr lang="pt-BR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⋯}</m:t>
                      </m:r>
                    </m:oMath>
                  </m:oMathPara>
                </a14:m>
                <a:endParaRPr lang="pt-BR" sz="2400" dirty="0">
                  <a:solidFill>
                    <a:schemeClr val="dk1"/>
                  </a:solidFill>
                </a:endParaRPr>
              </a:p>
              <a:p>
                <a:pPr marL="0" indent="0">
                  <a:buNone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0" indent="0">
                  <a:buNone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algn="just"/>
                <a:endParaRPr lang="pt-BR" sz="2400" cap="non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225685"/>
                <a:ext cx="10364452" cy="4565515"/>
              </a:xfrm>
              <a:blipFill>
                <a:blip r:embed="rId2"/>
                <a:stretch>
                  <a:fillRect l="-647" t="-66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6890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Não-Determinismo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75" y="1225685"/>
            <a:ext cx="10364452" cy="4565515"/>
          </a:xfrm>
        </p:spPr>
        <p:txBody>
          <a:bodyPr>
            <a:normAutofit/>
          </a:bodyPr>
          <a:lstStyle/>
          <a:p>
            <a:pPr algn="just"/>
            <a:r>
              <a:rPr lang="pt-BR" sz="2400" cap="none" dirty="0"/>
              <a:t>Até agora, todo passo de uma computação segue de uma maneira única do passo precedente (os estados estão determinados e sabemos qual o próximo): </a:t>
            </a:r>
            <a:r>
              <a:rPr lang="pt-BR" sz="2400" cap="none" dirty="0">
                <a:solidFill>
                  <a:srgbClr val="FF0000"/>
                </a:solidFill>
              </a:rPr>
              <a:t>computação determinística.</a:t>
            </a:r>
          </a:p>
          <a:p>
            <a:pPr algn="just"/>
            <a:r>
              <a:rPr lang="pt-BR" sz="2400" cap="none" dirty="0"/>
              <a:t>Em uma máquina </a:t>
            </a:r>
            <a:r>
              <a:rPr lang="pt-BR" sz="2400" cap="none" dirty="0">
                <a:solidFill>
                  <a:srgbClr val="FF0000"/>
                </a:solidFill>
              </a:rPr>
              <a:t>não-determinística, </a:t>
            </a:r>
            <a:r>
              <a:rPr lang="pt-BR" sz="2400" cap="none" dirty="0"/>
              <a:t>várias escolhas podem existir para o próximo estado em qualquer ponto.</a:t>
            </a:r>
          </a:p>
          <a:p>
            <a:pPr algn="just"/>
            <a:r>
              <a:rPr lang="pt-BR" sz="2400" cap="none" dirty="0"/>
              <a:t>Não-determinismo é uma generalização de </a:t>
            </a:r>
          </a:p>
          <a:p>
            <a:pPr marL="0" indent="0" algn="just">
              <a:buNone/>
            </a:pPr>
            <a:r>
              <a:rPr lang="pt-BR" sz="2400" cap="none" dirty="0"/>
              <a:t>determinismo.</a:t>
            </a:r>
          </a:p>
          <a:p>
            <a:pPr marL="0" indent="0">
              <a:buNone/>
            </a:pPr>
            <a:endParaRPr lang="pt-BR" sz="2400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dk1"/>
              </a:solidFill>
            </a:endParaRPr>
          </a:p>
          <a:p>
            <a:pPr algn="just"/>
            <a:endParaRPr lang="pt-BR" sz="2400" cap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57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74D5E8-4554-4A66-B5BB-3AF709ED0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986" y="3247062"/>
            <a:ext cx="4026132" cy="31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2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 fontScale="90000"/>
          </a:bodyPr>
          <a:lstStyle/>
          <a:p>
            <a:r>
              <a:rPr lang="pt-BR" sz="4400" cap="none" dirty="0"/>
              <a:t>Não-Determinismo: Diferença entre AFD e AFN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75" y="1225685"/>
            <a:ext cx="10364452" cy="4565515"/>
          </a:xfrm>
        </p:spPr>
        <p:txBody>
          <a:bodyPr>
            <a:normAutofit/>
          </a:bodyPr>
          <a:lstStyle/>
          <a:p>
            <a:pPr algn="just"/>
            <a:r>
              <a:rPr lang="pt-BR" sz="2400" cap="none" dirty="0"/>
              <a:t>Todo estado de um AFD tem exatamente </a:t>
            </a:r>
            <a:r>
              <a:rPr lang="pt-BR" sz="2400" b="1" cap="none" dirty="0"/>
              <a:t>uma seta</a:t>
            </a:r>
            <a:r>
              <a:rPr lang="pt-BR" sz="2400" cap="none" dirty="0"/>
              <a:t> de transição saindo para cada símbolo do alfabeto.</a:t>
            </a:r>
            <a:endParaRPr lang="pt-BR" sz="2400" cap="none" dirty="0">
              <a:solidFill>
                <a:srgbClr val="FF0000"/>
              </a:solidFill>
            </a:endParaRPr>
          </a:p>
          <a:p>
            <a:pPr algn="just"/>
            <a:r>
              <a:rPr lang="pt-BR" sz="2400" cap="none" dirty="0"/>
              <a:t>AFN pode ter de nenhuma a </a:t>
            </a:r>
            <a:r>
              <a:rPr lang="pt-BR" sz="2400" b="1" cap="none" dirty="0"/>
              <a:t>muitas setas</a:t>
            </a:r>
            <a:r>
              <a:rPr lang="pt-BR" sz="2400" cap="none" dirty="0"/>
              <a:t> saindo para cada símbolo do alfabeto.</a:t>
            </a:r>
          </a:p>
          <a:p>
            <a:pPr marL="0" indent="0">
              <a:buNone/>
            </a:pPr>
            <a:endParaRPr lang="pt-BR" sz="2400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dk1"/>
              </a:solidFill>
            </a:endParaRPr>
          </a:p>
          <a:p>
            <a:pPr algn="just"/>
            <a:endParaRPr lang="pt-BR" sz="2400" cap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58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68E0553-E448-46FE-9D61-CBBE8EB9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882" y="3508442"/>
            <a:ext cx="5814236" cy="19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87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 fontScale="90000"/>
          </a:bodyPr>
          <a:lstStyle/>
          <a:p>
            <a:r>
              <a:rPr lang="pt-BR" sz="4400" cap="none" dirty="0"/>
              <a:t>Não-Determinismo: Diferença entre AFD e AFN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225685"/>
                <a:ext cx="10364452" cy="456551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400" cap="none" dirty="0"/>
                  <a:t>Em um AFD, os rótulos sobre as setas de transição são símbolos do alfabeto.</a:t>
                </a:r>
              </a:p>
              <a:p>
                <a:pPr algn="just"/>
                <a:endParaRPr lang="pt-BR" sz="2400" cap="none" dirty="0">
                  <a:solidFill>
                    <a:srgbClr val="FF0000"/>
                  </a:solidFill>
                </a:endParaRPr>
              </a:p>
              <a:p>
                <a:pPr algn="just"/>
                <a:r>
                  <a:rPr lang="pt-BR" sz="2400" cap="none" dirty="0"/>
                  <a:t>Um AFN pode ter setas rotuladas com membros do alfabeto ou com </a:t>
                </a:r>
                <a14:m>
                  <m:oMath xmlns:m="http://schemas.openxmlformats.org/officeDocument/2006/math">
                    <m:r>
                      <a:rPr lang="pt-BR" sz="240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pt-BR" sz="2400" cap="none" dirty="0"/>
                  <a:t>.</a:t>
                </a:r>
              </a:p>
              <a:p>
                <a:pPr marL="0" indent="0">
                  <a:buNone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0" indent="0">
                  <a:buNone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algn="just"/>
                <a:endParaRPr lang="pt-BR" sz="2400" cap="non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225685"/>
                <a:ext cx="10364452" cy="4565515"/>
              </a:xfrm>
              <a:blipFill>
                <a:blip r:embed="rId2"/>
                <a:stretch>
                  <a:fillRect l="-824" t="-1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59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68E0553-E448-46FE-9D61-CBBE8EB9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882" y="3508442"/>
            <a:ext cx="5814236" cy="19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36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710813"/>
            <a:ext cx="10364452" cy="4878475"/>
          </a:xfrm>
        </p:spPr>
        <p:txBody>
          <a:bodyPr>
            <a:normAutofit/>
          </a:bodyPr>
          <a:lstStyle/>
          <a:p>
            <a:pPr algn="just"/>
            <a:r>
              <a:rPr lang="pt-BR" sz="2800" b="1" cap="none" dirty="0"/>
              <a:t>Autômatos Finitos</a:t>
            </a:r>
            <a:r>
              <a:rPr lang="pt-BR" sz="2800" cap="none" dirty="0"/>
              <a:t> são bons modelos para computadores com uma quantidade extremamente limitada de memória. </a:t>
            </a:r>
          </a:p>
          <a:p>
            <a:pPr algn="just"/>
            <a:r>
              <a:rPr lang="pt-BR" sz="2800" cap="none" dirty="0"/>
              <a:t>Possuem completa falta de memória fora do seu processador central fixo</a:t>
            </a:r>
          </a:p>
          <a:p>
            <a:pPr algn="just"/>
            <a:r>
              <a:rPr lang="pt-BR" sz="2800" cap="none" dirty="0"/>
              <a:t>Está presente em dispositivos eletromecânicos.</a:t>
            </a:r>
          </a:p>
          <a:p>
            <a:pPr algn="just"/>
            <a:r>
              <a:rPr lang="pt-BR" sz="2800" cap="none" dirty="0"/>
              <a:t>Recebem como entrada uma </a:t>
            </a:r>
            <a:r>
              <a:rPr lang="pt-BR" sz="2800" i="1" cap="none" dirty="0" err="1"/>
              <a:t>string</a:t>
            </a:r>
            <a:r>
              <a:rPr lang="pt-BR" sz="2800" cap="none" dirty="0"/>
              <a:t>, não entrega uma saída e sim, uma indicação de se a entrada foi considerada aceitável ou não.</a:t>
            </a:r>
          </a:p>
          <a:p>
            <a:pPr algn="just"/>
            <a:r>
              <a:rPr lang="pt-BR" sz="2800" cap="none" dirty="0"/>
              <a:t>É um dispositivo de reconhecimento da linguagem.</a:t>
            </a:r>
            <a:endParaRPr lang="pt-BR" sz="2200" cap="none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34528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Não-Determinismo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75" y="1225685"/>
            <a:ext cx="10364452" cy="4565515"/>
          </a:xfrm>
        </p:spPr>
        <p:txBody>
          <a:bodyPr>
            <a:normAutofit/>
          </a:bodyPr>
          <a:lstStyle/>
          <a:p>
            <a:pPr algn="just"/>
            <a:r>
              <a:rPr lang="pt-BR" sz="2800" cap="none" dirty="0"/>
              <a:t>Ao processar uma cadeia de entrada, caso ocorra um direcionamento para um estado com múltiplas maneiras de prosseguir, </a:t>
            </a:r>
            <a:r>
              <a:rPr lang="pt-BR" sz="2800" cap="none" dirty="0">
                <a:solidFill>
                  <a:srgbClr val="FF0000"/>
                </a:solidFill>
              </a:rPr>
              <a:t>a máquina divide-se em múltiplas cópias de si mesma</a:t>
            </a:r>
            <a:r>
              <a:rPr lang="pt-BR" sz="2800" cap="none" dirty="0"/>
              <a:t> e segue </a:t>
            </a:r>
            <a:r>
              <a:rPr lang="pt-BR" sz="2800" cap="none" dirty="0">
                <a:solidFill>
                  <a:srgbClr val="FF0000"/>
                </a:solidFill>
              </a:rPr>
              <a:t>todas as possibilidades em paralelo</a:t>
            </a:r>
            <a:r>
              <a:rPr lang="pt-BR" sz="2800" cap="none" dirty="0"/>
              <a:t>.</a:t>
            </a:r>
          </a:p>
          <a:p>
            <a:pPr algn="just"/>
            <a:r>
              <a:rPr lang="pt-BR" sz="2800" cap="none" dirty="0"/>
              <a:t>Cada cópia da máquina toma uma das possíveis maneiras de prosseguir e continua sua execução como um AFD, recursivamente</a:t>
            </a:r>
            <a:endParaRPr lang="pt-BR" sz="2800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dk1"/>
              </a:solidFill>
            </a:endParaRPr>
          </a:p>
          <a:p>
            <a:pPr algn="just"/>
            <a:endParaRPr lang="pt-BR" sz="2400" cap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84291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Não-Determinismo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75" y="1225685"/>
            <a:ext cx="10364452" cy="5208350"/>
          </a:xfrm>
        </p:spPr>
        <p:txBody>
          <a:bodyPr>
            <a:normAutofit/>
          </a:bodyPr>
          <a:lstStyle/>
          <a:p>
            <a:pPr algn="just"/>
            <a:r>
              <a:rPr lang="pt-BR" sz="2600" cap="none" dirty="0"/>
              <a:t>Se o símbolo de entrada não aparece sobre qualquer seta saindo do estado ocupado por uma cópia da maquina, aquela cópia morre, juntamente com o ramo da computação associado a ela.</a:t>
            </a:r>
          </a:p>
          <a:p>
            <a:pPr algn="just"/>
            <a:r>
              <a:rPr lang="pt-BR" sz="2600" cap="none" dirty="0"/>
              <a:t>Quando o símbolo ε (ou λ) é encontrado sobre uma seta, sem ler qualquer entrada (antes e depois), a máquina divide-se e as transições são consideradas: transição </a:t>
            </a:r>
            <a:r>
              <a:rPr lang="pt-BR" sz="2600" cap="none" dirty="0" err="1"/>
              <a:t>epsilon</a:t>
            </a:r>
            <a:r>
              <a:rPr lang="pt-BR" sz="2600" cap="none" dirty="0"/>
              <a:t> ou transição espontânea.</a:t>
            </a:r>
          </a:p>
          <a:p>
            <a:pPr algn="just"/>
            <a:r>
              <a:rPr lang="pt-BR" sz="2400" dirty="0">
                <a:solidFill>
                  <a:schemeClr val="dk1"/>
                </a:solidFill>
              </a:rPr>
              <a:t>N</a:t>
            </a:r>
            <a:r>
              <a:rPr lang="pt-BR" sz="2600" cap="none" dirty="0">
                <a:solidFill>
                  <a:schemeClr val="dk1"/>
                </a:solidFill>
              </a:rPr>
              <a:t>ã</a:t>
            </a:r>
            <a:r>
              <a:rPr lang="pt-BR" sz="2600" cap="none" dirty="0"/>
              <a:t>o-determinismo pode ser visto como uma espécie de computação paralela na qual múltiplos e independentes “processos” ou “</a:t>
            </a:r>
            <a:r>
              <a:rPr lang="pt-BR" sz="2600" i="1" cap="none" dirty="0"/>
              <a:t>threads</a:t>
            </a:r>
            <a:r>
              <a:rPr lang="pt-BR" sz="2600" cap="none" dirty="0"/>
              <a:t>” podem estar rodando concorrentemente.</a:t>
            </a:r>
          </a:p>
          <a:p>
            <a:pPr algn="just"/>
            <a:endParaRPr lang="pt-BR" sz="2400" cap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60770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Não-Determinismo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75" y="1225685"/>
            <a:ext cx="10364452" cy="5208350"/>
          </a:xfrm>
        </p:spPr>
        <p:txBody>
          <a:bodyPr>
            <a:normAutofit lnSpcReduction="1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pt-BR" sz="2600" cap="none" dirty="0"/>
              <a:t>Dada uma cadeia de entrada:</a:t>
            </a:r>
          </a:p>
          <a:p>
            <a:pPr marL="0" indent="719138" algn="just">
              <a:buNone/>
            </a:pPr>
            <a:r>
              <a:rPr lang="pt-BR" sz="2600" cap="none" dirty="0"/>
              <a:t>AFD: Executa uma única sequência de movimentos</a:t>
            </a:r>
          </a:p>
          <a:p>
            <a:pPr marL="0" indent="719138" algn="just">
              <a:buNone/>
            </a:pPr>
            <a:r>
              <a:rPr lang="pt-BR" sz="2600" cap="none" dirty="0"/>
              <a:t>AFN: Executa várias sequências distintas</a:t>
            </a:r>
          </a:p>
          <a:p>
            <a:pPr marL="0" indent="0" algn="just">
              <a:buNone/>
            </a:pPr>
            <a:r>
              <a:rPr lang="pt-BR" sz="2600" cap="none" dirty="0"/>
              <a:t>2.    Aceita a cadeia de entrada:</a:t>
            </a:r>
          </a:p>
          <a:p>
            <a:pPr marL="0" indent="719138" algn="just">
              <a:buNone/>
            </a:pPr>
            <a:r>
              <a:rPr lang="pt-BR" sz="2600" cap="none" dirty="0"/>
              <a:t>AFD: Parada em uma configuração ﬁnal</a:t>
            </a:r>
          </a:p>
          <a:p>
            <a:pPr marL="0" indent="719138" algn="just">
              <a:buNone/>
            </a:pPr>
            <a:r>
              <a:rPr lang="pt-BR" sz="2600" cap="none" dirty="0"/>
              <a:t>AFN: Parada em uma configuração ﬁnal</a:t>
            </a:r>
          </a:p>
          <a:p>
            <a:pPr marL="0" indent="0" algn="just">
              <a:buNone/>
            </a:pPr>
            <a:r>
              <a:rPr lang="pt-BR" sz="2600" cap="none" dirty="0"/>
              <a:t>3.     Rejeita a cadeia de entrada:</a:t>
            </a:r>
          </a:p>
          <a:p>
            <a:pPr marL="0" indent="630238" algn="just">
              <a:buNone/>
            </a:pPr>
            <a:r>
              <a:rPr lang="pt-BR" sz="2600" cap="none" dirty="0"/>
              <a:t> AFD: Parada em uma configuração não-ﬁnal</a:t>
            </a:r>
          </a:p>
          <a:p>
            <a:pPr marL="0" indent="630238" algn="just">
              <a:buNone/>
            </a:pPr>
            <a:r>
              <a:rPr lang="pt-BR" sz="2600" cap="none" dirty="0"/>
              <a:t> AFN: Parada mesmo sem atingir nenhuma configuração ﬁnal</a:t>
            </a:r>
            <a:endParaRPr lang="pt-BR" sz="2400" cap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0550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90" y="268711"/>
            <a:ext cx="1059342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Definição Formal de AFN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63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Espaço Reservado para Conteúdo 1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5339771"/>
                  </p:ext>
                </p:extLst>
              </p:nvPr>
            </p:nvGraphicFramePr>
            <p:xfrm>
              <a:off x="799290" y="1387634"/>
              <a:ext cx="10593421" cy="48607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342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928846">
                    <a:tc>
                      <a:txBody>
                        <a:bodyPr/>
                        <a:lstStyle/>
                        <a:p>
                          <a:r>
                            <a:rPr lang="pt-BR" sz="3200" b="0" i="0" u="none" strike="noStrike" kern="1200" baseline="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Autômato Finito Não-determinístico</a:t>
                          </a:r>
                          <a:endParaRPr lang="pt-BR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66499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pt-BR" sz="2800" dirty="0"/>
                            <a:t>Um Autômato Finito Não-determinístico é uma 5-upla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l-GR" sz="2800" b="0" i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800" dirty="0"/>
                            <a:t>, onde:</a:t>
                          </a:r>
                        </a:p>
                        <a:p>
                          <a:pPr marL="514350" indent="-514350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pt-BR" sz="2800" dirty="0"/>
                            <a:t> é um conjunto ﬁnito de </a:t>
                          </a:r>
                          <a:r>
                            <a:rPr lang="pt-BR" sz="2800" b="1" dirty="0"/>
                            <a:t>estados</a:t>
                          </a:r>
                          <a:r>
                            <a:rPr lang="pt-BR" sz="2800" dirty="0"/>
                            <a:t>.</a:t>
                          </a:r>
                        </a:p>
                        <a:p>
                          <a:pPr marL="514350" indent="-514350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el-GR" sz="2800" b="1" i="1" smtClean="0">
                                  <a:latin typeface="Cambria Math" panose="02040503050406030204" pitchFamily="18" charset="0"/>
                                </a:rPr>
                                <m:t>𝜮</m:t>
                              </m:r>
                            </m:oMath>
                          </a14:m>
                          <a:r>
                            <a:rPr lang="pt-BR" sz="2800" b="1" dirty="0"/>
                            <a:t> </a:t>
                          </a:r>
                          <a:r>
                            <a:rPr lang="pt-BR" sz="2800" dirty="0"/>
                            <a:t>é um </a:t>
                          </a:r>
                          <a:r>
                            <a:rPr lang="pt-BR" sz="2800" b="1" dirty="0"/>
                            <a:t>alfabeto</a:t>
                          </a:r>
                          <a:r>
                            <a:rPr lang="pt-BR" sz="2800" dirty="0"/>
                            <a:t> ﬁnito.</a:t>
                          </a:r>
                        </a:p>
                        <a:p>
                          <a:pPr marL="514350" indent="-514350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𝜺</m:t>
                                  </m:r>
                                </m:sub>
                              </m:sSub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oMath>
                          </a14:m>
                          <a:r>
                            <a:rPr lang="pt-BR" sz="2800" b="0" dirty="0"/>
                            <a:t>é</a:t>
                          </a:r>
                          <a:r>
                            <a:rPr lang="pt-BR" sz="2800" b="1" dirty="0"/>
                            <a:t> a função de transição.</a:t>
                          </a:r>
                        </a:p>
                        <a:p>
                          <a:pPr marL="514350" indent="-514350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pt-BR" sz="2800" b="1" dirty="0"/>
                            <a:t>  </a:t>
                          </a:r>
                          <a:r>
                            <a:rPr lang="pt-BR" sz="2800" b="0" dirty="0"/>
                            <a:t>é o </a:t>
                          </a:r>
                          <a:r>
                            <a:rPr lang="pt-BR" sz="2800" b="1" dirty="0"/>
                            <a:t>estado inicial.</a:t>
                          </a:r>
                        </a:p>
                        <a:p>
                          <a:pPr marL="514350" indent="-514350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⊆</m:t>
                              </m:r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pt-BR" sz="2800" b="1" dirty="0"/>
                            <a:t> </a:t>
                          </a:r>
                          <a:r>
                            <a:rPr lang="pt-BR" sz="2800" b="0" dirty="0"/>
                            <a:t>é o conjunto de </a:t>
                          </a:r>
                          <a:r>
                            <a:rPr lang="pt-BR" sz="2800" b="1" dirty="0"/>
                            <a:t>estados de aceitação (ou estados</a:t>
                          </a:r>
                          <a:r>
                            <a:rPr lang="pt-BR" sz="2800" b="1" baseline="0" dirty="0"/>
                            <a:t> fi</a:t>
                          </a:r>
                          <a:r>
                            <a:rPr lang="pt-BR" sz="2800" b="1" dirty="0"/>
                            <a:t>nais).</a:t>
                          </a:r>
                        </a:p>
                        <a:p>
                          <a:pPr marL="514350" indent="-514350">
                            <a:buFont typeface="+mj-lt"/>
                            <a:buAutoNum type="arabicPeriod"/>
                          </a:pPr>
                          <a:endParaRPr lang="pt-BR" sz="2800" b="1" dirty="0"/>
                        </a:p>
                        <a:p>
                          <a:pPr marL="514350" indent="-514350">
                            <a:buFont typeface="+mj-lt"/>
                            <a:buAutoNum type="arabicPeriod"/>
                          </a:pPr>
                          <a:endParaRPr lang="pt-BR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Espaço Reservado para Conteúdo 1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5339771"/>
                  </p:ext>
                </p:extLst>
              </p:nvPr>
            </p:nvGraphicFramePr>
            <p:xfrm>
              <a:off x="799290" y="1387634"/>
              <a:ext cx="10593421" cy="48607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342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928846">
                    <a:tc>
                      <a:txBody>
                        <a:bodyPr/>
                        <a:lstStyle/>
                        <a:p>
                          <a:r>
                            <a:rPr lang="pt-BR" sz="3200" b="0" i="0" u="none" strike="noStrike" kern="1200" baseline="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Autômato Finito Não-determinístico</a:t>
                          </a:r>
                          <a:endParaRPr lang="pt-BR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3192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58" t="-25232" r="-288" b="-4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6596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Definição Formal de AFN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225685"/>
                <a:ext cx="10364452" cy="520835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pt-BR" sz="2400" cap="none" dirty="0"/>
                  <a:t>Seja o AFN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cap="none" dirty="0"/>
                  <a:t>:</a:t>
                </a:r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B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pt-B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pt-B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pt-B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pt-B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pt-BR" sz="240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l-GR" sz="2400" b="1" i="1">
                        <a:latin typeface="Cambria Math" panose="02040503050406030204" pitchFamily="18" charset="0"/>
                      </a:rPr>
                      <m:t>𝜮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sz="2400" b="1" dirty="0"/>
                  <a:t> </a:t>
                </a:r>
                <a:endParaRPr lang="pt-BR" sz="240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B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pt-B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pt-B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pt-B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pt-B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pt-B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sub>
                    </m:sSub>
                    <m:r>
                      <a:rPr lang="pt-B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pt-B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</m:d>
                  </m:oMath>
                </a14:m>
                <a:endParaRPr lang="pt-BR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pt-BR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pt-BR" sz="2400" b="1" dirty="0"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pt-BR" sz="2400" cap="non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225685"/>
                <a:ext cx="10364452" cy="5208350"/>
              </a:xfrm>
              <a:blipFill>
                <a:blip r:embed="rId2"/>
                <a:stretch>
                  <a:fillRect l="-941" t="-1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64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2B690C-D9CA-48B7-A373-44E935FB7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74" y="1947262"/>
            <a:ext cx="7421051" cy="171152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78B3015-662C-45AB-BF27-9055C91C6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999" y="4649989"/>
            <a:ext cx="3584001" cy="196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046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Definição Formal de AFN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225685"/>
                <a:ext cx="10364452" cy="520835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just">
                  <a:buNone/>
                </a:pPr>
                <a:r>
                  <a:rPr lang="pt-BR" sz="2400" cap="none" dirty="0"/>
                  <a:t>Seja o AFN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cap="none" dirty="0"/>
                  <a:t>:</a:t>
                </a:r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B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pt-B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pt-B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pt-B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pt-B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pt-BR" sz="240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l-GR" sz="2400" b="1" i="1">
                        <a:latin typeface="Cambria Math" panose="02040503050406030204" pitchFamily="18" charset="0"/>
                      </a:rPr>
                      <m:t>𝜮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pt-BR" sz="24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sz="2400" b="1" dirty="0"/>
                  <a:t> </a:t>
                </a:r>
                <a:endParaRPr lang="pt-BR" sz="240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B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pt-B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pt-B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pt-B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pt-B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pt-B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sub>
                    </m:sSub>
                    <m:r>
                      <a:rPr lang="pt-B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pt-B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</m:d>
                  </m:oMath>
                </a14:m>
                <a:endParaRPr lang="pt-BR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pt-BR" sz="2400" b="1" dirty="0"/>
                  <a:t>  </a:t>
                </a:r>
                <a:r>
                  <a:rPr lang="pt-BR" sz="2400" cap="none" dirty="0"/>
                  <a:t>é o </a:t>
                </a:r>
                <a:r>
                  <a:rPr lang="pt-BR" sz="2400" b="1" cap="none" dirty="0"/>
                  <a:t>estado inicial</a:t>
                </a:r>
                <a:r>
                  <a:rPr lang="pt-BR" sz="2400" b="1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B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pt-B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pt-B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pt-B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sz="2400" b="1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pt-BR" sz="2400" b="1" dirty="0"/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0" indent="0" algn="just">
                  <a:buNone/>
                </a:pPr>
                <a:endParaRPr lang="pt-BR" sz="2400" cap="non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225685"/>
                <a:ext cx="10364452" cy="5208350"/>
              </a:xfrm>
              <a:blipFill>
                <a:blip r:embed="rId2"/>
                <a:stretch>
                  <a:fillRect l="-765" t="-5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65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2B690C-D9CA-48B7-A373-44E935FB7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74" y="1947262"/>
            <a:ext cx="7421051" cy="171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295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Definição Formal de AFN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225685"/>
                <a:ext cx="10364452" cy="520835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pt-BR" sz="2400" u="sng" cap="none" dirty="0"/>
                  <a:t>Exemplo 1</a:t>
                </a:r>
                <a:r>
                  <a:rPr lang="pt-BR" sz="2400" cap="none" dirty="0"/>
                  <a:t>: Computar </a:t>
                </a:r>
                <a:r>
                  <a:rPr lang="pt-BR" sz="2400" b="1" cap="none" dirty="0"/>
                  <a:t>010110</a:t>
                </a:r>
                <a:r>
                  <a:rPr lang="pt-BR" sz="2400" cap="none" dirty="0"/>
                  <a:t>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400" cap="none" dirty="0"/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514350" indent="-514350">
                  <a:buFont typeface="+mj-lt"/>
                  <a:buAutoNum type="arabicPeriod"/>
                </a:pPr>
                <a:endParaRPr lang="pt-BR" sz="2400" b="1" dirty="0"/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0" indent="0" algn="just">
                  <a:buNone/>
                </a:pPr>
                <a:endParaRPr lang="pt-BR" sz="2400" cap="non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225685"/>
                <a:ext cx="10364452" cy="5208350"/>
              </a:xfrm>
              <a:blipFill>
                <a:blip r:embed="rId2"/>
                <a:stretch>
                  <a:fillRect l="-941" t="-1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66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2B690C-D9CA-48B7-A373-44E935FB7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74" y="2974099"/>
            <a:ext cx="7421051" cy="171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224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Definição Formal de AFN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427055" y="1225685"/>
                <a:ext cx="10364452" cy="520835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pt-BR" sz="2400" cap="none" dirty="0"/>
                  <a:t> </a:t>
                </a:r>
                <a:r>
                  <a:rPr lang="pt-BR" sz="2400" u="sng" cap="none" dirty="0"/>
                  <a:t>Exemplo 1</a:t>
                </a:r>
                <a:r>
                  <a:rPr lang="pt-BR" sz="2400" cap="none" dirty="0"/>
                  <a:t>: Computação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cap="none" dirty="0"/>
                  <a:t> sobre a entrada </a:t>
                </a:r>
                <a:r>
                  <a:rPr lang="pt-BR" sz="2400" b="1" cap="none" dirty="0"/>
                  <a:t>010110</a:t>
                </a:r>
                <a:r>
                  <a:rPr lang="pt-BR" sz="2400" cap="none" dirty="0"/>
                  <a:t>:</a:t>
                </a:r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514350" indent="-514350">
                  <a:buFont typeface="+mj-lt"/>
                  <a:buAutoNum type="arabicPeriod"/>
                </a:pPr>
                <a:endParaRPr lang="pt-BR" sz="2400" b="1" dirty="0"/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0" indent="0" algn="just">
                  <a:buNone/>
                </a:pPr>
                <a:endParaRPr lang="pt-BR" sz="2400" cap="non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7055" y="1225685"/>
                <a:ext cx="10364452" cy="5208350"/>
              </a:xfrm>
              <a:blipFill>
                <a:blip r:embed="rId2"/>
                <a:stretch>
                  <a:fillRect l="-59" t="-1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67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2B690C-D9CA-48B7-A373-44E935FB7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80" y="3204343"/>
            <a:ext cx="5424401" cy="12510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777154F-FB65-43B8-B5A6-729C6D58B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89" y="1899034"/>
            <a:ext cx="5883805" cy="475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9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Definição Formal de AFN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225685"/>
                <a:ext cx="10364452" cy="520835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pt-BR" sz="2400" u="sng" cap="none" dirty="0"/>
                  <a:t>Exemplo 2</a:t>
                </a:r>
                <a:r>
                  <a:rPr lang="pt-BR" sz="2400" cap="none" dirty="0"/>
                  <a:t>: Considere o AFN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sz="2400" cap="none" dirty="0"/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514350" indent="-514350">
                  <a:buFont typeface="+mj-lt"/>
                  <a:buAutoNum type="arabicPeriod"/>
                </a:pPr>
                <a:endParaRPr lang="pt-BR" sz="2400" b="1" dirty="0"/>
              </a:p>
              <a:p>
                <a:pPr marL="0" indent="0" algn="just">
                  <a:buNone/>
                </a:pPr>
                <a:endParaRPr lang="pt-BR" sz="2400" cap="none" dirty="0"/>
              </a:p>
              <a:p>
                <a:pPr marL="0" indent="0" algn="just">
                  <a:buNone/>
                </a:pPr>
                <a:endParaRPr lang="pt-BR" sz="2400" cap="non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225685"/>
                <a:ext cx="10364452" cy="5208350"/>
              </a:xfrm>
              <a:blipFill>
                <a:blip r:embed="rId2"/>
                <a:stretch>
                  <a:fillRect l="-941" t="-1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68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2629A93-CEFF-4E47-92D3-0B2516AC8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075" y="1459726"/>
            <a:ext cx="5143043" cy="4423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7FF844F6-B2DC-4115-B163-8B6EE2AA9B30}"/>
                  </a:ext>
                </a:extLst>
              </p:cNvPr>
              <p:cNvSpPr txBox="1"/>
              <p:nvPr/>
            </p:nvSpPr>
            <p:spPr>
              <a:xfrm>
                <a:off x="913773" y="1918741"/>
                <a:ext cx="4587617" cy="3792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Essa máquina demonstra a conveniência de se ter setas ε.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Ele aceita todas as cadeias da forma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pt-BR" sz="2400" dirty="0"/>
                  <a:t> onde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sz="2400" dirty="0"/>
                  <a:t> é um múltiplo de 2 ou 3. (Lembre-se de que o expoente denota repetição, e não exponenciação numérica.)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Por exemplo,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dirty="0"/>
                  <a:t>aceita as cadeias ε, 00, 000, 0000 e 000000, mas não 0 ou 00000.</a:t>
                </a: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7FF844F6-B2DC-4115-B163-8B6EE2AA9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73" y="1918741"/>
                <a:ext cx="4587617" cy="3792192"/>
              </a:xfrm>
              <a:prstGeom prst="rect">
                <a:avLst/>
              </a:prstGeom>
              <a:blipFill>
                <a:blip r:embed="rId4"/>
                <a:stretch>
                  <a:fillRect l="-1862" t="-1286" r="-1995" b="-27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0461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90" y="268711"/>
            <a:ext cx="1059342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Definição Formal de Computação para AFN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69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Espaço Reservado para Conteúdo 1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22559245"/>
                  </p:ext>
                </p:extLst>
              </p:nvPr>
            </p:nvGraphicFramePr>
            <p:xfrm>
              <a:off x="914400" y="1387634"/>
              <a:ext cx="10478311" cy="48607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783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928846">
                    <a:tc>
                      <a:txBody>
                        <a:bodyPr/>
                        <a:lstStyle/>
                        <a:p>
                          <a:r>
                            <a:rPr lang="pt-BR" sz="3200" b="0" i="0" u="none" strike="noStrike" kern="1200" baseline="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Computação de um AFN</a:t>
                          </a:r>
                          <a:endParaRPr lang="pt-BR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66499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pt-BR" sz="2800" dirty="0"/>
                            <a:t>Seja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8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l-GR" sz="2800" b="0" i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800" dirty="0"/>
                            <a:t> um AFN e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baseline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pt-BR" sz="2800" dirty="0"/>
                            <a:t> uma cadeia sobre o alfabeto </a:t>
                          </a:r>
                          <a:r>
                            <a:rPr lang="el-GR" sz="2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Σ</a:t>
                          </a:r>
                          <a:r>
                            <a:rPr lang="pt-BR" sz="2800" dirty="0"/>
                            <a:t>. Então dizemos que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z="28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oMath>
                          </a14:m>
                          <a:r>
                            <a:rPr lang="pt-BR" sz="2800" dirty="0"/>
                            <a:t> </a:t>
                          </a:r>
                          <a:r>
                            <a:rPr lang="pt-BR" sz="2800" b="1" dirty="0"/>
                            <a:t>aceita</a:t>
                          </a:r>
                          <a:r>
                            <a:rPr lang="pt-BR" sz="2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pt-BR" sz="2800" dirty="0"/>
                            <a:t> se podemos escrever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baseline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pt-BR" sz="2800" dirty="0"/>
                            <a:t> como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pt-BR" sz="2800" dirty="0"/>
                            <a:t>onde cada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 é um membro de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pt-BR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 e existe uma sequência de estados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 em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pt-BR" sz="2800" dirty="0"/>
                            <a:t> com três condições:</a:t>
                          </a:r>
                        </a:p>
                        <a:p>
                          <a:pPr marL="514350" indent="-514350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 (A máquina começa no estado inicial)</a:t>
                          </a:r>
                        </a:p>
                        <a:p>
                          <a:pPr marL="514350" indent="-514350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800" dirty="0"/>
                            <a:t>, para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=0, 1, 2, ⋯, 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lang="pt-BR" sz="2800" dirty="0"/>
                            <a:t> (O estado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 é um dos próximos estados possíveis).</a:t>
                          </a:r>
                        </a:p>
                        <a:p>
                          <a:pPr marL="514350" indent="-514350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pt-BR" sz="2800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pt-B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oMath>
                          </a14:m>
                          <a:r>
                            <a:rPr lang="pt-BR" sz="2800" b="1" dirty="0"/>
                            <a:t> </a:t>
                          </a:r>
                          <a:r>
                            <a:rPr lang="pt-BR" sz="2800" dirty="0"/>
                            <a:t>(A máquina aceita sua entrada se o último um estado é um estado de aceitação)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Espaço Reservado para Conteúdo 1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22559245"/>
                  </p:ext>
                </p:extLst>
              </p:nvPr>
            </p:nvGraphicFramePr>
            <p:xfrm>
              <a:off x="914400" y="1387634"/>
              <a:ext cx="10478311" cy="48607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783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928846">
                    <a:tc>
                      <a:txBody>
                        <a:bodyPr/>
                        <a:lstStyle/>
                        <a:p>
                          <a:r>
                            <a:rPr lang="pt-BR" sz="3200" b="0" i="0" u="none" strike="noStrike" kern="1200" baseline="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Computação de um AFN</a:t>
                          </a:r>
                          <a:endParaRPr lang="pt-BR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3192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16" t="-25232" r="-291" b="-43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03598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710813"/>
            <a:ext cx="10364452" cy="4878475"/>
          </a:xfrm>
        </p:spPr>
        <p:txBody>
          <a:bodyPr>
            <a:normAutofit/>
          </a:bodyPr>
          <a:lstStyle/>
          <a:p>
            <a:pPr algn="just"/>
            <a:r>
              <a:rPr lang="pt-BR" sz="2800" cap="none" dirty="0"/>
              <a:t>Como funcionam as portas que abrem e fecham automaticamente?</a:t>
            </a:r>
          </a:p>
          <a:p>
            <a:pPr algn="just"/>
            <a:r>
              <a:rPr lang="pt-BR" sz="2800" cap="none" dirty="0"/>
              <a:t>E as lavadoras de louça/roupa?</a:t>
            </a:r>
          </a:p>
          <a:p>
            <a:pPr algn="just"/>
            <a:r>
              <a:rPr lang="pt-BR" sz="2800" cap="none" dirty="0"/>
              <a:t>E os termômetros eletrônicos, relógios digitais, calculadoras e máquinas de venda automática?</a:t>
            </a:r>
          </a:p>
          <a:p>
            <a:pPr marL="0" indent="0" algn="just">
              <a:buNone/>
            </a:pPr>
            <a:r>
              <a:rPr lang="pt-BR" sz="2800" cap="none" dirty="0"/>
              <a:t>Todos esses dispositivos eletromecânicos têm uma controladora que nada mais é do que um autômato finito.</a:t>
            </a:r>
            <a:endParaRPr lang="pt-BR" sz="2200" cap="none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36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Equivalência de </a:t>
            </a:r>
            <a:r>
              <a:rPr lang="pt-BR" sz="4400" cap="none" dirty="0" err="1"/>
              <a:t>AFDs</a:t>
            </a:r>
            <a:r>
              <a:rPr lang="pt-BR" sz="4400" cap="none" dirty="0"/>
              <a:t> e </a:t>
            </a:r>
            <a:r>
              <a:rPr lang="pt-BR" sz="4400" cap="none" dirty="0" err="1"/>
              <a:t>AFNDs</a:t>
            </a:r>
            <a:endParaRPr lang="pt-BR" sz="4400" cap="none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75" y="1225685"/>
            <a:ext cx="10364452" cy="5208350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endParaRPr lang="pt-BR" sz="2800" cap="none" dirty="0"/>
          </a:p>
          <a:p>
            <a:pPr marL="514350" indent="-514350" algn="just">
              <a:buFont typeface="+mj-lt"/>
              <a:buAutoNum type="arabicPeriod"/>
            </a:pPr>
            <a:r>
              <a:rPr lang="pt-BR" sz="2800" cap="none" dirty="0" err="1"/>
              <a:t>AFNs</a:t>
            </a:r>
            <a:r>
              <a:rPr lang="pt-BR" sz="2800" cap="none" dirty="0"/>
              <a:t> e </a:t>
            </a:r>
            <a:r>
              <a:rPr lang="pt-BR" sz="2800" cap="none" dirty="0" err="1"/>
              <a:t>AFDs</a:t>
            </a:r>
            <a:r>
              <a:rPr lang="pt-BR" sz="2800" cap="none" dirty="0"/>
              <a:t> reconhecem a mesma classe de linguagem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sz="2800" cap="none" dirty="0"/>
              <a:t>Duas máquinas são equivalentes se elas reconhecem a mesma linguagem.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sz="2800" cap="none" dirty="0"/>
              <a:t>Todo AFN tem um AFD equivalente.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sz="2800" cap="none" dirty="0"/>
              <a:t>Uma linguagem é regular se, e somente se, algum AFN a reconhece.</a:t>
            </a:r>
          </a:p>
          <a:p>
            <a:pPr algn="just"/>
            <a:endParaRPr lang="pt-BR" sz="2400" cap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36372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Conversão</a:t>
            </a:r>
            <a:r>
              <a:rPr lang="pt-BR" sz="4400" dirty="0"/>
              <a:t> </a:t>
            </a:r>
            <a:r>
              <a:rPr lang="pt-BR" sz="4400" cap="none" dirty="0"/>
              <a:t>de</a:t>
            </a:r>
            <a:r>
              <a:rPr lang="pt-BR" sz="4400" dirty="0"/>
              <a:t> AFN </a:t>
            </a:r>
            <a:r>
              <a:rPr lang="pt-BR" sz="4400" cap="none" dirty="0"/>
              <a:t>para</a:t>
            </a:r>
            <a:r>
              <a:rPr lang="pt-BR" sz="4400" dirty="0"/>
              <a:t> AFD</a:t>
            </a:r>
            <a:endParaRPr lang="pt-BR" sz="4400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225685"/>
                <a:ext cx="10364452" cy="520835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800" cap="none" dirty="0"/>
                  <a:t>Vamos ilustrar o procedimento para converter um AFN para um AFD usando a máquina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cap="none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sz="2800" b="0" i="1" cap="none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t-BR" sz="2800" cap="none" dirty="0"/>
                  <a:t>. </a:t>
                </a:r>
              </a:p>
              <a:p>
                <a:pPr algn="just"/>
                <a:endParaRPr lang="pt-BR" sz="2800" cap="none" dirty="0"/>
              </a:p>
              <a:p>
                <a:pPr marL="0" indent="0" algn="just">
                  <a:buNone/>
                </a:pPr>
                <a:endParaRPr lang="pt-BR" sz="2800" cap="none" dirty="0"/>
              </a:p>
              <a:p>
                <a:pPr algn="just"/>
                <a:endParaRPr lang="pt-BR" sz="2400" cap="non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225685"/>
                <a:ext cx="10364452" cy="5208350"/>
              </a:xfrm>
              <a:blipFill rotWithShape="0">
                <a:blip r:embed="rId2"/>
                <a:stretch>
                  <a:fillRect l="-1059" t="-234" r="-11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71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347" y="2763837"/>
            <a:ext cx="3808126" cy="330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5321045" y="3693814"/>
                <a:ext cx="45629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1, {1})</m:t>
                      </m:r>
                    </m:oMath>
                  </m:oMathPara>
                </a14:m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={1, 2, 3}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045" y="3693814"/>
                <a:ext cx="4562947" cy="646331"/>
              </a:xfrm>
              <a:prstGeom prst="rect">
                <a:avLst/>
              </a:prstGeom>
              <a:blipFill rotWithShape="0">
                <a:blip r:embed="rId4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2709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Conversão</a:t>
            </a:r>
            <a:r>
              <a:rPr lang="pt-BR" sz="4400" dirty="0"/>
              <a:t> </a:t>
            </a:r>
            <a:r>
              <a:rPr lang="pt-BR" sz="4400" cap="none" dirty="0"/>
              <a:t>de</a:t>
            </a:r>
            <a:r>
              <a:rPr lang="pt-BR" sz="4400" dirty="0"/>
              <a:t> AFN </a:t>
            </a:r>
            <a:r>
              <a:rPr lang="pt-BR" sz="4400" cap="none" dirty="0"/>
              <a:t>para</a:t>
            </a:r>
            <a:r>
              <a:rPr lang="pt-BR" sz="4400" dirty="0"/>
              <a:t> AFD</a:t>
            </a:r>
            <a:endParaRPr lang="pt-BR" sz="4400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225685"/>
                <a:ext cx="10364452" cy="520835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400" cap="none" dirty="0"/>
                  <a:t>Para construir um AFD </a:t>
                </a:r>
                <a14:m>
                  <m:oMath xmlns:m="http://schemas.openxmlformats.org/officeDocument/2006/math"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pt-BR" sz="2400" cap="none" dirty="0"/>
                  <a:t> que seja equivalente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t-BR" sz="2400" cap="none" dirty="0"/>
                  <a:t>, primeiro determinamos os estados de </a:t>
                </a:r>
                <a14:m>
                  <m:oMath xmlns:m="http://schemas.openxmlformats.org/officeDocument/2006/math">
                    <m:r>
                      <a:rPr lang="pt-BR" sz="2400" i="1" cap="none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pt-BR" sz="2400" cap="none" dirty="0"/>
                  <a:t>. 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t-BR" sz="2400" cap="none" dirty="0"/>
                  <a:t> tem três estados, {1, 2, 3}, assim construímos </a:t>
                </a:r>
                <a14:m>
                  <m:oMath xmlns:m="http://schemas.openxmlformats.org/officeDocument/2006/math">
                    <m:r>
                      <a:rPr lang="pt-BR" sz="2400" i="1" cap="none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pt-BR" sz="2400" cap="none" dirty="0"/>
                  <a:t> com oito estados, </a:t>
                </a:r>
                <a14:m>
                  <m:oMath xmlns:m="http://schemas.openxmlformats.org/officeDocument/2006/math">
                    <m:r>
                      <a:rPr lang="pt-BR" sz="2400" i="1" cap="none" smtClean="0">
                        <a:latin typeface="Cambria Math" panose="02040503050406030204" pitchFamily="18" charset="0"/>
                      </a:rPr>
                      <m:t>𝒫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400" cap="none" dirty="0"/>
                  <a:t>. </a:t>
                </a:r>
              </a:p>
              <a:p>
                <a:pPr algn="just"/>
                <a:endParaRPr lang="pt-BR" sz="2800" cap="none" dirty="0"/>
              </a:p>
              <a:p>
                <a:pPr marL="0" indent="0" algn="just">
                  <a:buNone/>
                </a:pPr>
                <a:endParaRPr lang="pt-BR" sz="2800" cap="none" dirty="0"/>
              </a:p>
              <a:p>
                <a:pPr algn="just"/>
                <a:endParaRPr lang="pt-BR" sz="2400" cap="non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225685"/>
                <a:ext cx="10364452" cy="5208350"/>
              </a:xfrm>
              <a:blipFill rotWithShape="0">
                <a:blip r:embed="rId2"/>
                <a:stretch>
                  <a:fillRect l="-824" t="-117" r="-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72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079" y="3224224"/>
            <a:ext cx="3277172" cy="2841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5049441" y="3965418"/>
                <a:ext cx="456294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O Conjunto de estados de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pt-BR" sz="2000" dirty="0"/>
                  <a:t> é:</a:t>
                </a:r>
              </a:p>
              <a:p>
                <a:endParaRPr lang="pt-B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∅, 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1, 2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1, 3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2, 3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{1, 2, 3}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41" y="3965418"/>
                <a:ext cx="4562947" cy="1015663"/>
              </a:xfrm>
              <a:prstGeom prst="rect">
                <a:avLst/>
              </a:prstGeom>
              <a:blipFill rotWithShape="0">
                <a:blip r:embed="rId4"/>
                <a:stretch>
                  <a:fillRect l="-1202" t="-2994" r="-4673" b="-53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2052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Conversão</a:t>
            </a:r>
            <a:r>
              <a:rPr lang="pt-BR" sz="4400" dirty="0"/>
              <a:t> </a:t>
            </a:r>
            <a:r>
              <a:rPr lang="pt-BR" sz="4400" cap="none" dirty="0"/>
              <a:t>de</a:t>
            </a:r>
            <a:r>
              <a:rPr lang="pt-BR" sz="4400" dirty="0"/>
              <a:t> AFN </a:t>
            </a:r>
            <a:r>
              <a:rPr lang="pt-BR" sz="4400" cap="none" dirty="0"/>
              <a:t>para</a:t>
            </a:r>
            <a:r>
              <a:rPr lang="pt-BR" sz="4400" dirty="0"/>
              <a:t> AFD</a:t>
            </a:r>
            <a:endParaRPr lang="pt-BR" sz="4400" cap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73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90" y="1496089"/>
            <a:ext cx="10825963" cy="194122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86" y="3785539"/>
            <a:ext cx="3277172" cy="284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400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Conversão</a:t>
            </a:r>
            <a:r>
              <a:rPr lang="pt-BR" sz="4400" dirty="0"/>
              <a:t> </a:t>
            </a:r>
            <a:r>
              <a:rPr lang="pt-BR" sz="4400" cap="none" dirty="0"/>
              <a:t>de</a:t>
            </a:r>
            <a:r>
              <a:rPr lang="pt-BR" sz="4400" dirty="0"/>
              <a:t> AFN </a:t>
            </a:r>
            <a:r>
              <a:rPr lang="pt-BR" sz="4400" cap="none" dirty="0"/>
              <a:t>para</a:t>
            </a:r>
            <a:r>
              <a:rPr lang="pt-BR" sz="4400" dirty="0"/>
              <a:t> AFD</a:t>
            </a:r>
            <a:endParaRPr lang="pt-BR" sz="4400" cap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74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86" y="3785539"/>
            <a:ext cx="3277172" cy="284161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96" y="1482452"/>
            <a:ext cx="11068952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700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Conversão</a:t>
            </a:r>
            <a:r>
              <a:rPr lang="pt-BR" sz="4400" dirty="0"/>
              <a:t> </a:t>
            </a:r>
            <a:r>
              <a:rPr lang="pt-BR" sz="4400" cap="none" dirty="0"/>
              <a:t>de</a:t>
            </a:r>
            <a:r>
              <a:rPr lang="pt-BR" sz="4400" dirty="0"/>
              <a:t> AFN </a:t>
            </a:r>
            <a:r>
              <a:rPr lang="pt-BR" sz="4400" cap="none" dirty="0"/>
              <a:t>para</a:t>
            </a:r>
            <a:r>
              <a:rPr lang="pt-BR" sz="4400" dirty="0"/>
              <a:t> AFD</a:t>
            </a:r>
            <a:endParaRPr lang="pt-BR" sz="4400" cap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75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414" y="3106529"/>
            <a:ext cx="3277172" cy="2841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841972" y="1330859"/>
                <a:ext cx="107193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O estado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{1}</m:t>
                    </m:r>
                  </m:oMath>
                </a14:m>
                <a:r>
                  <a:rPr lang="pt-BR" sz="2400" dirty="0"/>
                  <a:t> vai para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pt-BR" sz="2400" dirty="0"/>
                  <a:t> na entrada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pt-BR" sz="2400" dirty="0"/>
                  <a:t>, porque nenhuma seta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pt-BR" sz="2400" dirty="0"/>
                  <a:t> sai dele. Ele vai para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{2}</m:t>
                    </m:r>
                  </m:oMath>
                </a14:m>
                <a:r>
                  <a:rPr lang="pt-BR" sz="2400" dirty="0"/>
                  <a:t> na entrada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pt-BR" dirty="0"/>
                  <a:t>. </a:t>
                </a: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72" y="1330859"/>
                <a:ext cx="10719303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739" t="-5839" b="-153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35206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Conversão</a:t>
            </a:r>
            <a:r>
              <a:rPr lang="pt-BR" sz="4400" dirty="0"/>
              <a:t> </a:t>
            </a:r>
            <a:r>
              <a:rPr lang="pt-BR" sz="4400" cap="none" dirty="0"/>
              <a:t>de</a:t>
            </a:r>
            <a:r>
              <a:rPr lang="pt-BR" sz="4400" dirty="0"/>
              <a:t> AFN </a:t>
            </a:r>
            <a:r>
              <a:rPr lang="pt-BR" sz="4400" cap="none" dirty="0"/>
              <a:t>para</a:t>
            </a:r>
            <a:r>
              <a:rPr lang="pt-BR" sz="4400" dirty="0"/>
              <a:t> AFD</a:t>
            </a:r>
            <a:endParaRPr lang="pt-BR" sz="4400" cap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76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414" y="3106529"/>
            <a:ext cx="3277172" cy="2841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841972" y="1330859"/>
                <a:ext cx="107193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O estado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{1}</m:t>
                    </m:r>
                  </m:oMath>
                </a14:m>
                <a:r>
                  <a:rPr lang="pt-BR" sz="2400" dirty="0"/>
                  <a:t> vai para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pt-BR" sz="2400" dirty="0"/>
                  <a:t> na entrada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pt-BR" sz="2400" dirty="0"/>
                  <a:t>, porque nenhuma seta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pt-BR" sz="2400" dirty="0"/>
                  <a:t> sai dele. Ele vai para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{2}</m:t>
                    </m:r>
                  </m:oMath>
                </a14:m>
                <a:r>
                  <a:rPr lang="pt-BR" sz="2400" dirty="0"/>
                  <a:t> na entrada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pt-BR" dirty="0"/>
                  <a:t>. </a:t>
                </a: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72" y="1330859"/>
                <a:ext cx="10719303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739" t="-5839" b="-153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24" y="1330859"/>
            <a:ext cx="11068952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389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Conversão</a:t>
            </a:r>
            <a:r>
              <a:rPr lang="pt-BR" sz="4400" dirty="0"/>
              <a:t> </a:t>
            </a:r>
            <a:r>
              <a:rPr lang="pt-BR" sz="4400" cap="none" dirty="0"/>
              <a:t>de</a:t>
            </a:r>
            <a:r>
              <a:rPr lang="pt-BR" sz="4400" dirty="0"/>
              <a:t> AFN </a:t>
            </a:r>
            <a:r>
              <a:rPr lang="pt-BR" sz="4400" cap="none" dirty="0"/>
              <a:t>para</a:t>
            </a:r>
            <a:r>
              <a:rPr lang="pt-BR" sz="4400" dirty="0"/>
              <a:t> AFD</a:t>
            </a:r>
            <a:endParaRPr lang="pt-BR" sz="4400" cap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77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414" y="3106529"/>
            <a:ext cx="3277172" cy="2841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841972" y="1330859"/>
                <a:ext cx="1071930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O estado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{1, 2}</m:t>
                    </m:r>
                  </m:oMath>
                </a14:m>
                <a:r>
                  <a:rPr lang="pt-BR" sz="2400" dirty="0"/>
                  <a:t> na entrada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pt-BR" sz="2400" dirty="0"/>
                  <a:t> vai para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{2, 3}</m:t>
                    </m:r>
                  </m:oMath>
                </a14:m>
                <a:r>
                  <a:rPr lang="pt-B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O estado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{1, 2}</m:t>
                    </m:r>
                  </m:oMath>
                </a14:m>
                <a:r>
                  <a:rPr lang="pt-BR" sz="2400" dirty="0"/>
                  <a:t> na entrada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pt-BR" sz="2400" dirty="0"/>
                  <a:t> vai para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{2, 3}</m:t>
                    </m:r>
                  </m:oMath>
                </a14:m>
                <a:r>
                  <a:rPr lang="pt-B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E assim por diante.</a:t>
                </a:r>
              </a:p>
              <a:p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72" y="1330859"/>
                <a:ext cx="10719303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739" t="-32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3071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Conversão</a:t>
            </a:r>
            <a:r>
              <a:rPr lang="pt-BR" sz="4400" dirty="0"/>
              <a:t> </a:t>
            </a:r>
            <a:r>
              <a:rPr lang="pt-BR" sz="4400" cap="none" dirty="0"/>
              <a:t>de</a:t>
            </a:r>
            <a:r>
              <a:rPr lang="pt-BR" sz="4400" dirty="0"/>
              <a:t> AFN </a:t>
            </a:r>
            <a:r>
              <a:rPr lang="pt-BR" sz="4400" cap="none" dirty="0"/>
              <a:t>para</a:t>
            </a:r>
            <a:r>
              <a:rPr lang="pt-BR" sz="4400" dirty="0"/>
              <a:t> AFD</a:t>
            </a:r>
            <a:endParaRPr lang="pt-BR" sz="4400" cap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78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841972" y="1330859"/>
                <a:ext cx="1071930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Após isso, obtém-se o seguinte diagrama de estados para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pt-BR" sz="2400" dirty="0"/>
                  <a:t>.</a:t>
                </a:r>
              </a:p>
              <a:p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72" y="1330859"/>
                <a:ext cx="10719303" cy="738664"/>
              </a:xfrm>
              <a:prstGeom prst="rect">
                <a:avLst/>
              </a:prstGeom>
              <a:blipFill rotWithShape="0">
                <a:blip r:embed="rId2"/>
                <a:stretch>
                  <a:fillRect l="-739" t="-66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5" y="2069523"/>
            <a:ext cx="9901127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741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Conversão</a:t>
            </a:r>
            <a:r>
              <a:rPr lang="pt-BR" sz="4400" dirty="0"/>
              <a:t> </a:t>
            </a:r>
            <a:r>
              <a:rPr lang="pt-BR" sz="4400" cap="none" dirty="0"/>
              <a:t>de</a:t>
            </a:r>
            <a:r>
              <a:rPr lang="pt-BR" sz="4400" dirty="0"/>
              <a:t> AFN </a:t>
            </a:r>
            <a:r>
              <a:rPr lang="pt-BR" sz="4400" cap="none" dirty="0"/>
              <a:t>para</a:t>
            </a:r>
            <a:r>
              <a:rPr lang="pt-BR" sz="4400" dirty="0"/>
              <a:t> AFD</a:t>
            </a:r>
            <a:endParaRPr lang="pt-BR" sz="4400" cap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79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841972" y="1330859"/>
                <a:ext cx="1071930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Podemos simplificar essa máquina observando que nenhuma seta aponta para os estados </a:t>
                </a:r>
                <a14:m>
                  <m:oMath xmlns:m="http://schemas.openxmlformats.org/officeDocument/2006/math">
                    <m:r>
                      <a:rPr lang="pt-BR" sz="2400" b="0" i="0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pt-BR" sz="24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sz="24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sz="2400" dirty="0"/>
                  <a:t> 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{1, 2}</m:t>
                    </m:r>
                  </m:oMath>
                </a14:m>
                <a:r>
                  <a:rPr lang="pt-BR" sz="2400" dirty="0"/>
                  <a:t>, portanto eles podem ser removidos sem afetar o desempenho da máquina.</a:t>
                </a:r>
              </a:p>
              <a:p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72" y="1330859"/>
                <a:ext cx="10719303" cy="1477328"/>
              </a:xfrm>
              <a:prstGeom prst="rect">
                <a:avLst/>
              </a:prstGeom>
              <a:blipFill rotWithShape="0">
                <a:blip r:embed="rId2"/>
                <a:stretch>
                  <a:fillRect l="-739" t="-3292" r="-8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436" y="2483053"/>
            <a:ext cx="9901127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7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066800"/>
            <a:ext cx="10364452" cy="5791200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2800" u="sng" cap="none" dirty="0"/>
              <a:t>Exemplo</a:t>
            </a:r>
            <a:r>
              <a:rPr lang="pt-BR" sz="2800" cap="none" dirty="0"/>
              <a:t>: Porta Automática</a:t>
            </a:r>
          </a:p>
          <a:p>
            <a:pPr marL="0" indent="0" algn="just">
              <a:buNone/>
            </a:pPr>
            <a:endParaRPr lang="pt-BR" sz="2800" cap="none" dirty="0"/>
          </a:p>
          <a:p>
            <a:pPr marL="0" indent="0" algn="just">
              <a:buNone/>
            </a:pPr>
            <a:endParaRPr lang="pt-BR" sz="2800" cap="none" dirty="0"/>
          </a:p>
          <a:p>
            <a:pPr marL="0" indent="0" algn="just">
              <a:buNone/>
            </a:pPr>
            <a:endParaRPr lang="pt-BR" sz="2800" cap="none" dirty="0"/>
          </a:p>
          <a:p>
            <a:pPr marL="0" indent="0" algn="just">
              <a:buNone/>
            </a:pPr>
            <a:endParaRPr lang="pt-BR" sz="2800" cap="none" dirty="0"/>
          </a:p>
          <a:p>
            <a:pPr marL="0" indent="0" algn="just">
              <a:buNone/>
            </a:pPr>
            <a:endParaRPr lang="pt-BR" sz="2800" cap="none" dirty="0"/>
          </a:p>
          <a:p>
            <a:pPr marL="0" indent="0" algn="just">
              <a:buNone/>
            </a:pPr>
            <a:endParaRPr lang="pt-BR" sz="2400" cap="none" dirty="0"/>
          </a:p>
          <a:p>
            <a:pPr marL="0" indent="0" algn="just">
              <a:buNone/>
            </a:pPr>
            <a:r>
              <a:rPr lang="pt-BR" sz="2400" cap="none" dirty="0"/>
              <a:t>Há um tapete na frente da porta e outro atrás. Ambos detectam a presença de pessoas prestes a atravessar a passagem, abrindo a porta quando alguém se aproxima e mantendo-a aberta até que a pessoa se afaste</a:t>
            </a:r>
            <a:r>
              <a:rPr lang="pt-BR" sz="2800" cap="none" dirty="0"/>
              <a:t>.</a:t>
            </a:r>
            <a:endParaRPr lang="pt-BR" sz="2200" cap="none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8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320" y="1577093"/>
            <a:ext cx="5913359" cy="341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5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Conversão</a:t>
            </a:r>
            <a:r>
              <a:rPr lang="pt-BR" sz="4400" dirty="0"/>
              <a:t> </a:t>
            </a:r>
            <a:r>
              <a:rPr lang="pt-BR" sz="4400" cap="none" dirty="0"/>
              <a:t>de</a:t>
            </a:r>
            <a:r>
              <a:rPr lang="pt-BR" sz="4400" dirty="0"/>
              <a:t> AFN </a:t>
            </a:r>
            <a:r>
              <a:rPr lang="pt-BR" sz="4400" cap="none" dirty="0"/>
              <a:t>para</a:t>
            </a:r>
            <a:r>
              <a:rPr lang="pt-BR" sz="4400" dirty="0"/>
              <a:t> AFD</a:t>
            </a:r>
            <a:endParaRPr lang="pt-BR" sz="4400" cap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80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841972" y="1330859"/>
            <a:ext cx="107193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Simplificando, tem-se:</a:t>
            </a:r>
          </a:p>
          <a:p>
            <a:r>
              <a:rPr lang="pt-BR" dirty="0"/>
              <a:t> 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331" y="2069523"/>
            <a:ext cx="7362376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706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Expressões Regulares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225685"/>
                <a:ext cx="10364452" cy="52083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pt-BR" sz="2400" cap="none" dirty="0"/>
                  <a:t>Na aritmética, podemos usar operações </a:t>
                </a:r>
                <a14:m>
                  <m:oMath xmlns:m="http://schemas.openxmlformats.org/officeDocument/2006/math">
                    <m:r>
                      <a:rPr lang="pt-BR" sz="2400" b="0" i="1" cap="none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pt-BR" sz="2400" cap="none" dirty="0"/>
                  <a:t> e </a:t>
                </a:r>
                <a14:m>
                  <m:oMath xmlns:m="http://schemas.openxmlformats.org/officeDocument/2006/math">
                    <m:r>
                      <a:rPr lang="pt-BR" sz="240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pt-BR" sz="2400" cap="none" dirty="0"/>
                  <a:t> para construir expressões como: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(5+3)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</m:oMath>
                  </m:oMathPara>
                </a14:m>
                <a:endParaRPr lang="pt-BR" sz="2800" b="1" dirty="0"/>
              </a:p>
              <a:p>
                <a:pPr marL="0" indent="0">
                  <a:buNone/>
                </a:pPr>
                <a:endParaRPr lang="pt-BR" sz="2800" b="1" dirty="0"/>
              </a:p>
              <a:p>
                <a:pPr algn="just"/>
                <a:r>
                  <a:rPr lang="pt-BR" sz="2400" cap="none" dirty="0"/>
                  <a:t>Em Teoria da Computação, podemos usar </a:t>
                </a:r>
                <a:r>
                  <a:rPr lang="pt-BR" sz="2400" cap="none" dirty="0">
                    <a:solidFill>
                      <a:srgbClr val="FF0000"/>
                    </a:solidFill>
                  </a:rPr>
                  <a:t>operações regulares </a:t>
                </a:r>
                <a:r>
                  <a:rPr lang="pt-BR" sz="2400" cap="none" dirty="0"/>
                  <a:t>para construir expressões descrevendo linguagens, que são chamadas de </a:t>
                </a:r>
                <a:r>
                  <a:rPr lang="pt-BR" sz="2400" b="1" cap="none" dirty="0"/>
                  <a:t>expressões regulares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sz="2400" b="0" i="1" cap="non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sz="24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∪1</m:t>
                        </m:r>
                      </m:e>
                    </m:d>
                    <m:sSup>
                      <m:sSupPr>
                        <m:ctrlPr>
                          <a:rPr lang="pt-BR" sz="24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pt-BR" sz="24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400" cap="none" dirty="0"/>
                  <a:t> Linguagem L</a:t>
                </a:r>
              </a:p>
              <a:p>
                <a:pPr marL="0" indent="0" algn="ctr">
                  <a:buNone/>
                </a:pPr>
                <a:endParaRPr lang="pt-BR" sz="2400" cap="none" dirty="0"/>
              </a:p>
              <a:p>
                <a:pPr marL="0" indent="0">
                  <a:buNone/>
                </a:pPr>
                <a:r>
                  <a:rPr lang="pt-BR" sz="2400" cap="none" dirty="0"/>
                  <a:t>L = {w | w é qualquer cadeia começando com 0 ou 1 seguido por um número qualquer de zeros.}</a:t>
                </a:r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225685"/>
                <a:ext cx="10364452" cy="5208350"/>
              </a:xfrm>
              <a:blipFill>
                <a:blip r:embed="rId2"/>
                <a:stretch>
                  <a:fillRect l="-941" r="-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2503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Expressões Regulares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225685"/>
                <a:ext cx="10364452" cy="52083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pt-BR" sz="2400" cap="none" dirty="0"/>
                  <a:t>Na expressão: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i="1" cap="none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 cap="none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400" i="1" cap="non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∪1</m:t>
                          </m:r>
                        </m:e>
                      </m:d>
                      <m:sSup>
                        <m:sSupPr>
                          <m:ctrlPr>
                            <a:rPr lang="pt-BR" sz="2400" i="1" cap="non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 cap="non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pt-BR" sz="2400" i="1" cap="non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pt-BR" sz="2400" cap="none" dirty="0"/>
              </a:p>
              <a:p>
                <a:pPr>
                  <a:lnSpc>
                    <a:spcPct val="130000"/>
                  </a:lnSpc>
                </a:pPr>
                <a:r>
                  <a:rPr lang="pt-BR" sz="2400" b="1" cap="none" dirty="0"/>
                  <a:t>Primeira parte</a:t>
                </a:r>
                <a:r>
                  <a:rPr lang="pt-BR" sz="2400" cap="none" dirty="0"/>
                  <a:t>: os símbolos 0 e 1 são abreviações para {0} e {1}, sendo que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i="1" cap="none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sz="2400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∪1</m:t>
                        </m:r>
                      </m:e>
                    </m:d>
                    <m:r>
                      <a:rPr lang="pt-BR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sz="24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pt-BR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∪{1}</m:t>
                    </m:r>
                  </m:oMath>
                </a14:m>
                <a:endParaRPr lang="pt-BR" sz="2400" cap="none" dirty="0"/>
              </a:p>
              <a:p>
                <a:pPr>
                  <a:lnSpc>
                    <a:spcPct val="130000"/>
                  </a:lnSpc>
                </a:pPr>
                <a:r>
                  <a:rPr lang="pt-BR" sz="2400" b="1" cap="none" dirty="0"/>
                  <a:t>Segunda parte</a:t>
                </a:r>
                <a:r>
                  <a:rPr lang="pt-BR" sz="2400" cap="none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pt-BR" sz="2400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sz="2400" cap="none" dirty="0"/>
                  <a:t> significa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pt-BR" sz="2400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pt-BR" sz="24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pt-BR" sz="2400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sz="2400" cap="none" dirty="0"/>
                  <a:t>, ou seja todas as cadeias contendo qualquer número de </a:t>
                </a:r>
                <a:r>
                  <a:rPr lang="pt-BR" sz="2400" cap="none" dirty="0" err="1"/>
                  <a:t>0s</a:t>
                </a:r>
                <a:endParaRPr lang="pt-BR" sz="2400" cap="none" dirty="0"/>
              </a:p>
              <a:p>
                <a:pPr>
                  <a:lnSpc>
                    <a:spcPct val="130000"/>
                  </a:lnSpc>
                </a:pPr>
                <a:r>
                  <a:rPr lang="pt-BR" sz="2400" cap="none" dirty="0"/>
                  <a:t>Como em Álgebra o símbolo de multiplicação, </a:t>
                </a:r>
                <a14:m>
                  <m:oMath xmlns:m="http://schemas.openxmlformats.org/officeDocument/2006/math">
                    <m:r>
                      <a:rPr lang="pt-BR" sz="240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pt-BR" sz="2400" cap="none" dirty="0"/>
                  <a:t>, geralmente está implícito, o símbolo de concatenação  </a:t>
                </a:r>
                <a14:m>
                  <m:oMath xmlns:m="http://schemas.openxmlformats.org/officeDocument/2006/math">
                    <m:r>
                      <a:rPr lang="pt-BR" sz="240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⃘</m:t>
                    </m:r>
                    <m:r>
                      <a:rPr lang="pt-BR" sz="24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400" cap="none" dirty="0"/>
                  <a:t>também está implícito nas expressões regulares: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i="1" cap="none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 cap="none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400" i="1" cap="non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∪1</m:t>
                          </m:r>
                        </m:e>
                      </m:d>
                      <m:sSup>
                        <m:sSupPr>
                          <m:ctrlPr>
                            <a:rPr lang="pt-BR" sz="2400" i="1" cap="non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 cap="non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pt-BR" sz="2400" i="1" cap="non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t-BR" sz="2400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400" i="1" cap="none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 cap="none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400" i="1" cap="non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∪1</m:t>
                          </m:r>
                        </m:e>
                      </m:d>
                      <m:r>
                        <a:rPr lang="pt-BR" sz="2400" b="0" i="1" cap="non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pt-BR" sz="2400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⃘ </m:t>
                      </m:r>
                      <m:sSup>
                        <m:sSupPr>
                          <m:ctrlPr>
                            <a:rPr lang="pt-BR" sz="2400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pt-BR" sz="2400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pt-BR" sz="2400" cap="non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225685"/>
                <a:ext cx="10364452" cy="5208350"/>
              </a:xfrm>
              <a:blipFill rotWithShape="0"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89027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Expressões Regulares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75" y="1225685"/>
            <a:ext cx="10364452" cy="5208350"/>
          </a:xfrm>
        </p:spPr>
        <p:txBody>
          <a:bodyPr>
            <a:normAutofit/>
          </a:bodyPr>
          <a:lstStyle/>
          <a:p>
            <a:pPr algn="just">
              <a:lnSpc>
                <a:spcPct val="130000"/>
              </a:lnSpc>
            </a:pPr>
            <a:endParaRPr lang="pt-BR" sz="2400" cap="none" dirty="0"/>
          </a:p>
          <a:p>
            <a:pPr algn="just">
              <a:lnSpc>
                <a:spcPct val="130000"/>
              </a:lnSpc>
            </a:pPr>
            <a:r>
              <a:rPr lang="pt-BR" sz="2400" cap="none" dirty="0"/>
              <a:t>Expressões regulares têm um papel importante em Ciência da Computação:</a:t>
            </a:r>
          </a:p>
          <a:p>
            <a:pPr algn="just">
              <a:lnSpc>
                <a:spcPct val="130000"/>
              </a:lnSpc>
            </a:pPr>
            <a:endParaRPr lang="pt-BR" sz="2400" cap="none" dirty="0"/>
          </a:p>
          <a:p>
            <a:pPr marL="457200" indent="-457200" algn="just">
              <a:lnSpc>
                <a:spcPct val="130000"/>
              </a:lnSpc>
              <a:buFont typeface="+mj-lt"/>
              <a:buAutoNum type="arabicPeriod"/>
            </a:pPr>
            <a:r>
              <a:rPr lang="pt-BR" sz="2400" cap="none" dirty="0"/>
              <a:t>Em aplicações envolvendo textos, usuários podem fazer busca por cadeias que satisfaçam determinados padrões</a:t>
            </a:r>
          </a:p>
          <a:p>
            <a:pPr marL="457200" indent="-457200" algn="just">
              <a:lnSpc>
                <a:spcPct val="130000"/>
              </a:lnSpc>
              <a:buFont typeface="+mj-lt"/>
              <a:buAutoNum type="arabicPeriod"/>
            </a:pPr>
            <a:r>
              <a:rPr lang="pt-BR" sz="2400" cap="none" dirty="0"/>
              <a:t>Muitos utilitários e linguagens de programação provêm mecanismos para descrever padrões usando expressões regulares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2368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Expressões Regulares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225685"/>
                <a:ext cx="10364452" cy="5208350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30000"/>
                  </a:lnSpc>
                </a:pPr>
                <a:endParaRPr lang="pt-BR" sz="2400" cap="none" dirty="0"/>
              </a:p>
              <a:p>
                <a:pPr algn="just">
                  <a:lnSpc>
                    <a:spcPct val="130000"/>
                  </a:lnSpc>
                </a:pPr>
                <a:r>
                  <a:rPr lang="pt-BR" sz="2400" cap="none" dirty="0"/>
                  <a:t>Exemplos:</a:t>
                </a:r>
              </a:p>
              <a:p>
                <a:pPr algn="just">
                  <a:lnSpc>
                    <a:spcPct val="130000"/>
                  </a:lnSpc>
                </a:pPr>
                <a:endParaRPr lang="pt-BR" sz="2400" cap="none" dirty="0"/>
              </a:p>
              <a:p>
                <a:pPr marL="457200" indent="-457200" algn="just">
                  <a:lnSpc>
                    <a:spcPct val="130000"/>
                  </a:lnSpc>
                  <a:buFont typeface="+mj-lt"/>
                  <a:buAutoNum type="arabicPeriod"/>
                </a:pPr>
                <a:r>
                  <a:rPr lang="pt-BR" sz="2400" cap="none" dirty="0"/>
                  <a:t>Exemplo: O CEP é da forma </a:t>
                </a:r>
                <a14:m>
                  <m:oMath xmlns:m="http://schemas.openxmlformats.org/officeDocument/2006/math">
                    <m:r>
                      <a:rPr lang="pt-BR" sz="2400" i="1" cap="none" dirty="0" smtClean="0">
                        <a:latin typeface="Cambria Math" panose="02040503050406030204" pitchFamily="18" charset="0"/>
                      </a:rPr>
                      <m:t>𝑑𝑑𝑑𝑑𝑑</m:t>
                    </m:r>
                    <m:r>
                      <a:rPr lang="pt-BR" sz="2400" i="1" cap="none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b="0" i="1" cap="none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2400" i="1" cap="none" dirty="0" err="1">
                        <a:latin typeface="Cambria Math" panose="02040503050406030204" pitchFamily="18" charset="0"/>
                      </a:rPr>
                      <m:t>𝑑𝑑𝑑</m:t>
                    </m:r>
                  </m:oMath>
                </a14:m>
                <a:r>
                  <a:rPr lang="pt-BR" sz="2400" cap="none" dirty="0"/>
                  <a:t>, onde </a:t>
                </a:r>
                <a14:m>
                  <m:oMath xmlns:m="http://schemas.openxmlformats.org/officeDocument/2006/math">
                    <m:r>
                      <a:rPr lang="pt-BR" sz="2400" i="1" cap="none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pt-BR" sz="2400" cap="none" dirty="0"/>
                  <a:t> é um dígito qualquer entre 0 e 9. Essa expressão representa toda a gama de </a:t>
                </a:r>
                <a:r>
                  <a:rPr lang="pt-BR" sz="2400" cap="none" dirty="0" err="1"/>
                  <a:t>CEPs</a:t>
                </a:r>
                <a:r>
                  <a:rPr lang="pt-BR" sz="2400" cap="none" dirty="0"/>
                  <a:t> no nosso país</a:t>
                </a:r>
              </a:p>
              <a:p>
                <a:pPr marL="457200" indent="-457200" algn="just">
                  <a:lnSpc>
                    <a:spcPct val="130000"/>
                  </a:lnSpc>
                  <a:buFont typeface="+mj-lt"/>
                  <a:buAutoNum type="arabicPeriod"/>
                </a:pPr>
                <a:r>
                  <a:rPr lang="pt-BR" sz="2400" cap="none" dirty="0"/>
                  <a:t>Compiladores: expressões regulares podem representar qualquer trecho do código, e acusar erro de sintaxe, caso o código escrito não case com as expressões regulares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225685"/>
                <a:ext cx="10364452" cy="5208350"/>
              </a:xfrm>
              <a:blipFill rotWithShape="0">
                <a:blip r:embed="rId2"/>
                <a:stretch>
                  <a:fillRect l="-824" r="-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41045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Expressões Regulares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85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353105"/>
                <a:ext cx="10364452" cy="489529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800" cap="none" dirty="0"/>
                  <a:t>Na Expressão: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cap="none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cap="none" smtClean="0">
                              <a:latin typeface="Cambria Math" panose="02040503050406030204" pitchFamily="18" charset="0"/>
                            </a:rPr>
                            <m:t>(0</m:t>
                          </m:r>
                          <m:r>
                            <a:rPr lang="pt-BR" sz="2800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∪1</m:t>
                          </m:r>
                          <m:r>
                            <a:rPr lang="pt-BR" sz="2800" b="0" i="1" cap="none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pt-BR" sz="2800" b="0" i="1" cap="none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pt-BR" sz="2800" cap="none" dirty="0"/>
              </a:p>
              <a:p>
                <a:pPr algn="just"/>
                <a:r>
                  <a:rPr lang="pt-BR" sz="2800" cap="none" dirty="0"/>
                  <a:t>Começa com a linguagem </a:t>
                </a:r>
                <a14:m>
                  <m:oMath xmlns:m="http://schemas.openxmlformats.org/officeDocument/2006/math">
                    <m:r>
                      <a:rPr lang="pt-BR" sz="2800" i="1" cap="none">
                        <a:latin typeface="Cambria Math" panose="02040503050406030204" pitchFamily="18" charset="0"/>
                      </a:rPr>
                      <m:t>(0</m:t>
                    </m:r>
                    <m:r>
                      <a:rPr lang="pt-BR" sz="2800" i="1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∪1</m:t>
                    </m:r>
                    <m:r>
                      <a:rPr lang="pt-BR" sz="2800" i="1" cap="non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800" cap="none" dirty="0"/>
                  <a:t> e aplica a operação * </a:t>
                </a:r>
              </a:p>
              <a:p>
                <a:pPr algn="just"/>
                <a:r>
                  <a:rPr lang="pt-BR" sz="2800" cap="none" dirty="0"/>
                  <a:t>Valor da expressão: linguagem constituída de todas as possíveis cadeias de </a:t>
                </a:r>
                <a:r>
                  <a:rPr lang="pt-BR" sz="2800" cap="none" dirty="0" err="1"/>
                  <a:t>0s</a:t>
                </a:r>
                <a:r>
                  <a:rPr lang="pt-BR" sz="2800" cap="none" dirty="0"/>
                  <a:t> e </a:t>
                </a:r>
                <a:r>
                  <a:rPr lang="pt-BR" sz="2800" cap="none" dirty="0" err="1"/>
                  <a:t>1s</a:t>
                </a:r>
                <a:r>
                  <a:rPr lang="pt-BR" sz="2800" cap="none" dirty="0"/>
                  <a:t>.</a:t>
                </a:r>
              </a:p>
              <a:p>
                <a:pPr algn="just"/>
                <a:r>
                  <a:rPr lang="pt-BR" sz="2800" cap="none" dirty="0"/>
                  <a:t>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pt-BR" sz="28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 1}</m:t>
                    </m:r>
                  </m:oMath>
                </a14:m>
                <a:r>
                  <a:rPr lang="pt-BR" sz="2800" cap="none" dirty="0"/>
                  <a:t>, podemos escrever </a:t>
                </a:r>
                <a:r>
                  <a:rPr lang="el-GR" sz="2800" cap="non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Σ</a:t>
                </a:r>
                <a:r>
                  <a:rPr lang="pt-BR" sz="2800" cap="none" dirty="0"/>
                  <a:t> como abreviação para a expressão regular </a:t>
                </a:r>
                <a14:m>
                  <m:oMath xmlns:m="http://schemas.openxmlformats.org/officeDocument/2006/math">
                    <m:r>
                      <a:rPr lang="pt-BR" sz="2800" i="1" cap="none">
                        <a:latin typeface="Cambria Math" panose="02040503050406030204" pitchFamily="18" charset="0"/>
                      </a:rPr>
                      <m:t>(0</m:t>
                    </m:r>
                    <m:r>
                      <a:rPr lang="pt-BR" sz="2800" i="1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∪1</m:t>
                    </m:r>
                    <m:r>
                      <a:rPr lang="pt-BR" sz="2800" i="1" cap="non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800" cap="none" dirty="0"/>
                  <a:t>.</a:t>
                </a:r>
              </a:p>
            </p:txBody>
          </p:sp>
        </mc:Choice>
        <mc:Fallback xmlns="">
          <p:sp>
            <p:nvSpPr>
              <p:cNvPr id="6" name="Espaço Reservado para Conteúdo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353105"/>
                <a:ext cx="10364452" cy="4895295"/>
              </a:xfrm>
              <a:blipFill rotWithShape="0">
                <a:blip r:embed="rId2"/>
                <a:stretch>
                  <a:fillRect l="-1059" t="-374" r="-11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0104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Expressões Regulares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86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353105"/>
                <a:ext cx="10364452" cy="489529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800" cap="none" dirty="0"/>
                  <a:t>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cap="non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pt-BR" sz="2800" b="0" i="1" cap="non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 1}</m:t>
                    </m:r>
                  </m:oMath>
                </a14:m>
                <a:r>
                  <a:rPr lang="pt-BR" sz="2800" cap="none" dirty="0">
                    <a:solidFill>
                      <a:srgbClr val="FF0000"/>
                    </a:solidFill>
                  </a:rPr>
                  <a:t> </a:t>
                </a:r>
                <a:r>
                  <a:rPr lang="pt-BR" sz="2800" cap="none" dirty="0"/>
                  <a:t>for uma alfabeto qualquer, a expressão regular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pt-BR" sz="2800" cap="none" dirty="0"/>
                  <a:t> descreve a linguagem que contém todas as cadeias de comprimento 1 sobre esse alfabeto.</a:t>
                </a: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 cap="non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cap="non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sz="2800" b="0" i="1" cap="non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sz="2800" cap="none" dirty="0"/>
                  <a:t>descreve a linguagem constituída de todas as cadeias sobre </a:t>
                </a:r>
                <a:r>
                  <a:rPr lang="el-GR" sz="2800" cap="non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Σ</a:t>
                </a:r>
                <a:r>
                  <a:rPr lang="pt-BR" sz="2800" cap="non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pt-BR" sz="2800" cap="none" dirty="0"/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 cap="non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cap="non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sz="2800" i="1" cap="non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sz="2800" cap="none" dirty="0">
                    <a:solidFill>
                      <a:srgbClr val="FF0000"/>
                    </a:solidFill>
                  </a:rPr>
                  <a:t>1 </a:t>
                </a:r>
                <a:r>
                  <a:rPr lang="pt-BR" sz="2800" cap="none" dirty="0"/>
                  <a:t>é a linguagem que contém todas as cadeias que terminam em 1.</a:t>
                </a:r>
              </a:p>
              <a:p>
                <a:pPr algn="just"/>
                <a:r>
                  <a:rPr lang="pt-BR" sz="2800" cap="none" dirty="0"/>
                  <a:t>A linguagem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 cap="non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b="0" i="1" cap="non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(0</m:t>
                        </m:r>
                        <m:r>
                          <m:rPr>
                            <m:sty m:val="p"/>
                          </m:rPr>
                          <a:rPr lang="el-GR" sz="2800" i="1" cap="non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sz="2800" i="1" cap="non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sz="2800" b="0" i="1" cap="non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sz="2800" b="0" i="1" cap="non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∪(</m:t>
                    </m:r>
                    <m:sSup>
                      <m:sSupPr>
                        <m:ctrlPr>
                          <a:rPr lang="pt-BR" sz="2800" i="1" cap="non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 cap="non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sz="2800" i="1" cap="none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m:rPr>
                        <m:nor/>
                      </m:rPr>
                      <a:rPr lang="pt-BR" sz="2800" cap="none" dirty="0">
                        <a:solidFill>
                          <a:srgbClr val="FF0000"/>
                        </a:solidFill>
                      </a:rPr>
                      <m:t>1</m:t>
                    </m:r>
                    <m:r>
                      <a:rPr lang="pt-BR" sz="2800" b="0" i="1" cap="non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800" cap="none" dirty="0"/>
                  <a:t> contém todas as cadeias que começam com 0 ou terminam em 1.</a:t>
                </a:r>
              </a:p>
            </p:txBody>
          </p:sp>
        </mc:Choice>
        <mc:Fallback xmlns="">
          <p:sp>
            <p:nvSpPr>
              <p:cNvPr id="6" name="Espaço Reservado para Conteúdo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353105"/>
                <a:ext cx="10364452" cy="4895295"/>
              </a:xfrm>
              <a:blipFill rotWithShape="0">
                <a:blip r:embed="rId2"/>
                <a:stretch>
                  <a:fillRect l="-1059" t="-374" r="-11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5319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Expressões Regulares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87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353105"/>
                <a:ext cx="10364452" cy="4895295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pt-BR" sz="2800" cap="none" dirty="0"/>
                  <a:t>Na aritmética, </a:t>
                </a:r>
                <a14:m>
                  <m:oMath xmlns:m="http://schemas.openxmlformats.org/officeDocument/2006/math">
                    <m:r>
                      <a:rPr lang="pt-BR" sz="2800" i="1" cap="non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pt-BR" sz="2800" cap="none" dirty="0"/>
                  <a:t> tem precedência sobre </a:t>
                </a:r>
                <a:r>
                  <a:rPr lang="pt-BR" sz="2800" cap="none" dirty="0">
                    <a:solidFill>
                      <a:srgbClr val="FF0000"/>
                    </a:solidFill>
                  </a:rPr>
                  <a:t>+</a:t>
                </a:r>
              </a:p>
              <a:p>
                <a:pPr algn="just"/>
                <a:r>
                  <a:rPr lang="pt-BR" sz="2800" cap="none" dirty="0"/>
                  <a:t>Para fazer com que a adição seja feita primeiro em uma expressão, usamos </a:t>
                </a:r>
                <a:r>
                  <a:rPr lang="pt-BR" sz="2800" cap="none" dirty="0">
                    <a:solidFill>
                      <a:srgbClr val="FF0000"/>
                    </a:solidFill>
                  </a:rPr>
                  <a:t>parênteses.</a:t>
                </a:r>
              </a:p>
              <a:p>
                <a:pPr algn="just"/>
                <a:endParaRPr lang="pt-BR" sz="2800" cap="none" dirty="0">
                  <a:solidFill>
                    <a:srgbClr val="FF0000"/>
                  </a:solidFill>
                </a:endParaRPr>
              </a:p>
              <a:p>
                <a:pPr algn="just"/>
                <a:r>
                  <a:rPr lang="pt-BR" sz="2800" cap="none" dirty="0"/>
                  <a:t>Em operações regulares, vale a seguinte ordem:</a:t>
                </a:r>
              </a:p>
              <a:p>
                <a:pPr marL="0" indent="0" algn="just">
                  <a:buNone/>
                </a:pPr>
                <a:r>
                  <a:rPr lang="pt-BR" sz="2800" b="1" cap="none" dirty="0"/>
                  <a:t>(1) </a:t>
                </a:r>
                <a:r>
                  <a:rPr lang="pt-BR" sz="2800" cap="none" dirty="0"/>
                  <a:t>operação estrela: </a:t>
                </a:r>
                <a:r>
                  <a:rPr lang="pt-BR" sz="2800" cap="none" dirty="0">
                    <a:solidFill>
                      <a:srgbClr val="FF0000"/>
                    </a:solidFill>
                  </a:rPr>
                  <a:t>*</a:t>
                </a:r>
                <a:r>
                  <a:rPr lang="pt-BR" sz="2800" cap="none" dirty="0"/>
                  <a:t>, </a:t>
                </a:r>
                <a:r>
                  <a:rPr lang="pt-BR" sz="2800" b="1" cap="none" dirty="0"/>
                  <a:t>(2) </a:t>
                </a:r>
                <a:r>
                  <a:rPr lang="pt-BR" sz="2800" cap="none" dirty="0"/>
                  <a:t>concatenação:  </a:t>
                </a:r>
                <a:r>
                  <a:rPr lang="pt-BR" sz="2800" cap="none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⃘</a:t>
                </a:r>
                <a:r>
                  <a:rPr lang="pt-BR" sz="2800" cap="none" dirty="0"/>
                  <a:t>, </a:t>
                </a:r>
                <a:r>
                  <a:rPr lang="pt-BR" sz="2800" b="1" cap="none" dirty="0"/>
                  <a:t>(3) </a:t>
                </a:r>
                <a:r>
                  <a:rPr lang="pt-BR" sz="2800" cap="none" dirty="0"/>
                  <a:t>união: </a:t>
                </a:r>
                <a14:m>
                  <m:oMath xmlns:m="http://schemas.openxmlformats.org/officeDocument/2006/math">
                    <m:r>
                      <a:rPr lang="pt-BR" sz="2800" i="1" cap="non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endParaRPr lang="pt-BR" sz="2800" cap="none" dirty="0">
                  <a:solidFill>
                    <a:srgbClr val="FF0000"/>
                  </a:solidFill>
                </a:endParaRPr>
              </a:p>
              <a:p>
                <a:pPr algn="just"/>
                <a:endParaRPr lang="pt-BR" sz="2800" cap="none" dirty="0"/>
              </a:p>
              <a:p>
                <a:pPr algn="just"/>
                <a:r>
                  <a:rPr lang="pt-BR" sz="2800" cap="none" dirty="0"/>
                  <a:t>Parênteses podem forçar uma ordem diferente.</a:t>
                </a:r>
              </a:p>
            </p:txBody>
          </p:sp>
        </mc:Choice>
        <mc:Fallback xmlns="">
          <p:sp>
            <p:nvSpPr>
              <p:cNvPr id="6" name="Espaço Reservado para Conteúdo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353105"/>
                <a:ext cx="10364452" cy="4895295"/>
              </a:xfrm>
              <a:blipFill rotWithShape="0">
                <a:blip r:embed="rId2"/>
                <a:stretch>
                  <a:fillRect l="-1235" t="-996" r="-11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7429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90" y="268711"/>
            <a:ext cx="1059342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Definição Formal de uma Expressão Regular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88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Espaço Reservado para Conteúdo 1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08127338"/>
                  </p:ext>
                </p:extLst>
              </p:nvPr>
            </p:nvGraphicFramePr>
            <p:xfrm>
              <a:off x="914400" y="1241302"/>
              <a:ext cx="10478311" cy="46419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783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9494">
                    <a:tc>
                      <a:txBody>
                        <a:bodyPr/>
                        <a:lstStyle/>
                        <a:p>
                          <a:r>
                            <a:rPr lang="pt-BR" sz="3200" b="0" i="0" u="none" strike="noStrike" kern="1200" baseline="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Expressão Regular</a:t>
                          </a:r>
                          <a:endParaRPr lang="pt-BR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12479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pt-BR" sz="2800" dirty="0"/>
                            <a:t>Dizemos que R é uma expressão regular se R for indutivamente:</a:t>
                          </a:r>
                        </a:p>
                        <a:p>
                          <a:pPr marL="514350" indent="-514350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pt-BR" sz="2800" b="0" i="0" dirty="0"/>
                            <a:t> para algum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l-G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oMath>
                          </a14:m>
                          <a:r>
                            <a:rPr lang="pt-BR" sz="2800" b="0" i="0" dirty="0"/>
                            <a:t>, sendo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pt-BR" sz="2800" b="0" i="0" dirty="0"/>
                            <a:t> uma linguagem.  </a:t>
                          </a:r>
                        </a:p>
                        <a:p>
                          <a:pPr marL="514350" indent="-514350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pt-B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pt-BR" sz="2800" dirty="0"/>
                            <a:t>, sendo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pt-B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pt-BR" sz="2800" dirty="0"/>
                            <a:t> uma linguagem,</a:t>
                          </a:r>
                        </a:p>
                        <a:p>
                          <a:pPr marL="514350" indent="-514350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pt-B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oMath>
                          </a14:m>
                          <a:r>
                            <a:rPr lang="pt-BR" sz="2800" dirty="0"/>
                            <a:t>, linguagem vazia,</a:t>
                          </a:r>
                        </a:p>
                        <a:p>
                          <a:pPr marL="514350" indent="-514350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, onde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 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 são expressões regulares,</a:t>
                          </a:r>
                        </a:p>
                        <a:p>
                          <a:pPr marL="514350" marR="0" lvl="0" indent="-5143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1   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⃘ </m:t>
                              </m:r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, onde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 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 são expressões regulares, ou</a:t>
                          </a:r>
                        </a:p>
                        <a:p>
                          <a:pPr marL="514350" marR="0" lvl="0" indent="-5143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800" dirty="0"/>
                            <a:t>, onde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é uma expressão regular.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pt-BR" sz="2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 sempre serão menores do que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r>
                            <a:rPr lang="pt-BR" sz="28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Espaço Reservado para Conteúdo 1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08127338"/>
                  </p:ext>
                </p:extLst>
              </p:nvPr>
            </p:nvGraphicFramePr>
            <p:xfrm>
              <a:off x="914400" y="1241302"/>
              <a:ext cx="10478311" cy="46419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7831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</a:tblGrid>
                  <a:tr h="629494">
                    <a:tc>
                      <a:txBody>
                        <a:bodyPr/>
                        <a:lstStyle/>
                        <a:p>
                          <a:r>
                            <a:rPr lang="pt-BR" sz="3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Expressão Regular</a:t>
                          </a:r>
                          <a:endParaRPr lang="pt-BR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4012479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" t="-17273" r="-291" b="-2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25826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Definição Formal de uma Expressão Regular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89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475715"/>
                <a:ext cx="10364452" cy="43154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sz="2800" b="1" cap="none" dirty="0"/>
                  <a:t>Observações</a:t>
                </a:r>
                <a:r>
                  <a:rPr lang="pt-BR" sz="2800" cap="none" dirty="0"/>
                  <a:t>:</a:t>
                </a:r>
              </a:p>
              <a:p>
                <a:pPr marL="0" indent="0">
                  <a:buNone/>
                </a:pPr>
                <a:r>
                  <a:rPr lang="pt-BR" sz="2800" cap="none" dirty="0"/>
                  <a:t>- Não Confundir </a:t>
                </a:r>
                <a14:m>
                  <m:oMath xmlns:m="http://schemas.openxmlformats.org/officeDocument/2006/math">
                    <m:r>
                      <a:rPr lang="pt-BR" sz="2800" i="1" cap="non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pt-BR" sz="2800" cap="none" dirty="0"/>
                  <a:t> e </a:t>
                </a:r>
                <a14:m>
                  <m:oMath xmlns:m="http://schemas.openxmlformats.org/officeDocument/2006/math">
                    <m:r>
                      <a:rPr lang="pt-BR" sz="2800" i="1" cap="non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pt-BR" sz="2800" cap="none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pt-BR" sz="2800" i="1" cap="none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pt-BR" sz="2800" i="1" cap="none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800" cap="none" dirty="0"/>
                  <a:t>: Linguagem contendo uma única cadeia</a:t>
                </a:r>
              </a:p>
              <a:p>
                <a14:m>
                  <m:oMath xmlns:m="http://schemas.openxmlformats.org/officeDocument/2006/math">
                    <m:r>
                      <a:rPr lang="pt-BR" sz="2800" i="1" cap="none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 </m:t>
                    </m:r>
                  </m:oMath>
                </a14:m>
                <a:r>
                  <a:rPr lang="pt-BR" sz="2800" cap="none" dirty="0"/>
                  <a:t>: Linguagem que não contém nenhuma cadeia</a:t>
                </a:r>
              </a:p>
              <a:p>
                <a:pPr marL="0" indent="0">
                  <a:buNone/>
                </a:pPr>
                <a:r>
                  <a:rPr lang="pt-BR" sz="2800" cap="none" dirty="0"/>
                  <a:t>- Os parênteses em uma expressão podem ser omitidos. Quando isso ocorre, seguimos as regras de precedência.</a:t>
                </a:r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475715"/>
                <a:ext cx="10364452" cy="4315485"/>
              </a:xfrm>
              <a:blipFill rotWithShape="0">
                <a:blip r:embed="rId2"/>
                <a:stretch>
                  <a:fillRect l="-1235" t="-2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363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68711"/>
            <a:ext cx="1036445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Autômatos Finitos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4B232C-A757-4AE1-80C3-752B0862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066800"/>
            <a:ext cx="10364452" cy="5424535"/>
          </a:xfrm>
        </p:spPr>
        <p:txBody>
          <a:bodyPr>
            <a:normAutofit/>
          </a:bodyPr>
          <a:lstStyle/>
          <a:p>
            <a:pPr algn="just"/>
            <a:r>
              <a:rPr lang="pt-BR" sz="2800" u="sng" cap="none" dirty="0"/>
              <a:t>Exemplo</a:t>
            </a:r>
            <a:r>
              <a:rPr lang="pt-BR" sz="2800" cap="none" dirty="0"/>
              <a:t>: Porta Automática</a:t>
            </a:r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algn="just"/>
            <a:endParaRPr lang="pt-BR" sz="2800" cap="none" dirty="0"/>
          </a:p>
          <a:p>
            <a:pPr marL="514350" indent="-514350" algn="just">
              <a:buFont typeface="+mj-lt"/>
              <a:buAutoNum type="arabicPeriod"/>
            </a:pPr>
            <a:r>
              <a:rPr lang="pt-BR" cap="none" dirty="0"/>
              <a:t>O controlador pode estar em um de dois possíveis estados (aberto ou fechado).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cap="none" dirty="0"/>
              <a:t>Há 4 condições de entrada possíveis: frente (uma pessoa está no tapete da frente), atrás (uma pessoa está no tapete de dentro), ambos (há pessoas sobre os dois tapetes) e nenhum (não há ninguém sobre os tapetes).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cap="none" dirty="0"/>
              <a:t>A transição de estado do controlador depende do estímulo (entrada) que recebe.</a:t>
            </a:r>
          </a:p>
          <a:p>
            <a:pPr marL="0" indent="0" algn="just">
              <a:buNone/>
            </a:pPr>
            <a:endParaRPr lang="pt-BR" sz="2800" cap="none" dirty="0"/>
          </a:p>
          <a:p>
            <a:pPr marL="0" indent="0" algn="just">
              <a:buNone/>
            </a:pPr>
            <a:endParaRPr lang="pt-BR" sz="2800" cap="none" dirty="0"/>
          </a:p>
          <a:p>
            <a:pPr marL="0" indent="0" algn="just">
              <a:buNone/>
            </a:pPr>
            <a:endParaRPr lang="pt-BR" sz="2800" cap="none" dirty="0"/>
          </a:p>
          <a:p>
            <a:pPr marL="0" indent="0" algn="just">
              <a:buNone/>
            </a:pPr>
            <a:endParaRPr lang="pt-BR" sz="2800" cap="none" dirty="0"/>
          </a:p>
          <a:p>
            <a:pPr marL="0" indent="0" algn="just">
              <a:buNone/>
            </a:pPr>
            <a:endParaRPr lang="pt-BR" sz="2400" cap="none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9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196" y="1616200"/>
            <a:ext cx="4637607" cy="26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8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BE9F8-0289-4BAB-BA6F-58742BBC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90" y="268711"/>
            <a:ext cx="10593421" cy="798089"/>
          </a:xfrm>
        </p:spPr>
        <p:txBody>
          <a:bodyPr>
            <a:normAutofit/>
          </a:bodyPr>
          <a:lstStyle/>
          <a:p>
            <a:r>
              <a:rPr lang="pt-BR" sz="4400" cap="none" dirty="0"/>
              <a:t>Definição Formal de uma Expressão Regular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90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Espaço Reservado para Conteúdo 1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3633361"/>
                  </p:ext>
                </p:extLst>
              </p:nvPr>
            </p:nvGraphicFramePr>
            <p:xfrm>
              <a:off x="914400" y="1013703"/>
              <a:ext cx="10478311" cy="4937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783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7642">
                    <a:tc>
                      <a:txBody>
                        <a:bodyPr/>
                        <a:lstStyle/>
                        <a:p>
                          <a:r>
                            <a:rPr lang="pt-BR" sz="3200" b="0" i="0" u="none" strike="noStrike" kern="1200" baseline="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Linguagem de uma Expressão Regular</a:t>
                          </a:r>
                          <a:endParaRPr lang="pt-BR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87883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pt-BR" sz="2800" dirty="0"/>
                            <a:t>A linguagem definida por uma expressão regular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pt-BR" sz="2800" dirty="0"/>
                            <a:t>, denotada por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800" dirty="0"/>
                            <a:t>, é definida da seguinte maneira:</a:t>
                          </a:r>
                        </a:p>
                        <a:p>
                          <a:pPr marL="514350" indent="-514350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</m:d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pt-BR" sz="2800" b="0" i="0" dirty="0"/>
                            <a:t>(Linguagem vazia) e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pt-BR" sz="2800" b="0" i="0" dirty="0"/>
                            <a:t>,  </a:t>
                          </a:r>
                        </a:p>
                        <a:p>
                          <a:pPr marL="514350" indent="-514350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pt-B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pt-B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pt-B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  <m:r>
                                <a:rPr lang="pt-B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pt-BR" sz="2800" dirty="0"/>
                            <a:t>para algum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l-G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oMath>
                          </a14:m>
                          <a:r>
                            <a:rPr lang="pt-BR" sz="2800" dirty="0"/>
                            <a:t>,</a:t>
                          </a:r>
                        </a:p>
                        <a:p>
                          <a:pPr marL="514350" indent="-514350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∪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pt-BR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endParaRPr lang="pt-BR" sz="2800" dirty="0"/>
                        </a:p>
                        <a:p>
                          <a:pPr marL="514350" marR="0" lvl="0" indent="-5143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1   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⃘ </m:t>
                              </m:r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)=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⃘ 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800" dirty="0"/>
                            <a:t>, </a:t>
                          </a:r>
                        </a:p>
                        <a:p>
                          <a:pPr marL="514350" marR="0" lvl="0" indent="-5143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BR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800" dirty="0"/>
                            <a:t>, onde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pt-BR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endParaRPr lang="pt-BR" sz="2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pt-BR" sz="2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pt-BR" sz="2800" dirty="0"/>
                            <a:t>Dizemos que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 são equivalentes,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2800" dirty="0"/>
                            <a:t>, se elas representam</a:t>
                          </a:r>
                          <a:r>
                            <a:rPr lang="pt-BR" sz="2800" baseline="0" dirty="0"/>
                            <a:t> a mesma linguagem, i.e., </a:t>
                          </a:r>
                          <a14:m>
                            <m:oMath xmlns:m="http://schemas.openxmlformats.org/officeDocument/2006/math">
                              <m:r>
                                <a:rPr lang="pt-BR" sz="2800" b="0" i="1" baseline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pt-BR" sz="2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8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baseline="0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pt-BR" sz="2800" b="0" i="1" baseline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28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sz="2800" b="0" i="1" baseline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pt-BR" sz="2800" b="0" i="1" baseline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sz="2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baseline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8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800" b="0" i="1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pt-BR" sz="28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Espaço Reservado para Conteúdo 12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3633361"/>
                  </p:ext>
                </p:extLst>
              </p:nvPr>
            </p:nvGraphicFramePr>
            <p:xfrm>
              <a:off x="914400" y="1013703"/>
              <a:ext cx="10478311" cy="4937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7831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pt-BR" sz="3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Linguagem de uma Expressão Regular</a:t>
                          </a:r>
                          <a:endParaRPr lang="pt-BR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43586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16" t="-14944" r="-291" b="-37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65563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Definição Formal de uma Expressão Regular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91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>
              <a:xfrm>
                <a:off x="778598" y="1475715"/>
                <a:ext cx="10719303" cy="43154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cap="none" dirty="0"/>
                  <a:t>Observações</a:t>
                </a:r>
                <a:r>
                  <a:rPr lang="pt-BR" cap="none" dirty="0"/>
                  <a:t>:</a:t>
                </a:r>
              </a:p>
              <a:p>
                <a:pPr marL="0" indent="0" algn="just">
                  <a:buNone/>
                </a:pPr>
                <a:r>
                  <a:rPr lang="pt-BR" cap="none" dirty="0"/>
                  <a:t>- Podemos usar </a:t>
                </a:r>
                <a14:m>
                  <m:oMath xmlns:m="http://schemas.openxmlformats.org/officeDocument/2006/math">
                    <m:r>
                      <a:rPr lang="pt-BR" b="0" i="1" cap="none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cap="none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cap="none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pt-BR" b="0" i="1" cap="none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pt-BR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cap="none" dirty="0"/>
                  <a:t> como abreviação para </a:t>
                </a:r>
                <a14:m>
                  <m:oMath xmlns:m="http://schemas.openxmlformats.org/officeDocument/2006/math">
                    <m:r>
                      <a:rPr lang="pt-BR" b="0" i="1" cap="none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cap="none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cap="none" smtClean="0">
                            <a:latin typeface="Cambria Math" panose="02040503050406030204" pitchFamily="18" charset="0"/>
                          </a:rPr>
                          <m:t>𝑅𝑅</m:t>
                        </m:r>
                      </m:e>
                      <m:sup>
                        <m:r>
                          <a:rPr lang="pt-BR" b="0" i="1" cap="none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cap="none" dirty="0"/>
              </a:p>
              <a:p>
                <a:pPr algn="just"/>
                <a:r>
                  <a:rPr lang="pt-BR" cap="none" dirty="0"/>
                  <a:t>A linguagem </a:t>
                </a:r>
                <a14:m>
                  <m:oMath xmlns:m="http://schemas.openxmlformats.org/officeDocument/2006/math">
                    <m:r>
                      <a:rPr lang="pt-BR" i="1" cap="none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 cap="non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cap="none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pt-BR" i="1" cap="none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i="1" cap="non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cap="none" dirty="0"/>
                  <a:t> tem todas as cadeias que são 0 ou mais concatenações de cadeias de </a:t>
                </a:r>
                <a14:m>
                  <m:oMath xmlns:m="http://schemas.openxmlformats.org/officeDocument/2006/math">
                    <m:r>
                      <a:rPr lang="pt-BR" b="0" i="1" cap="none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pt-BR" cap="none" dirty="0"/>
              </a:p>
              <a:p>
                <a:pPr algn="just"/>
                <a:r>
                  <a:rPr lang="pt-BR" cap="none" dirty="0"/>
                  <a:t>A linguagem </a:t>
                </a:r>
                <a14:m>
                  <m:oMath xmlns:m="http://schemas.openxmlformats.org/officeDocument/2006/math">
                    <m:r>
                      <a:rPr lang="pt-BR" i="1" cap="none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 cap="non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cap="none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pt-BR" i="1" cap="none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pt-BR" i="1" cap="non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cap="none" dirty="0"/>
                  <a:t> tem todas as cadeias que resultam de 1 ou mais concatenações de cadeias de </a:t>
                </a:r>
                <a14:m>
                  <m:oMath xmlns:m="http://schemas.openxmlformats.org/officeDocument/2006/math">
                    <m:r>
                      <a:rPr lang="pt-BR" i="1" cap="none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pt-BR" cap="none" dirty="0"/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pt-BR" i="1" cap="non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cap="none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pt-BR" i="1" cap="none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pt-BR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pt-BR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pt-BR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pt-BR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cap="none" dirty="0"/>
                  <a:t> </a:t>
                </a: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pt-BR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pt-BR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pt-BR" cap="none" dirty="0"/>
                  <a:t> é uma abreviação para a concatenação de </a:t>
                </a:r>
                <a14:m>
                  <m:oMath xmlns:m="http://schemas.openxmlformats.org/officeDocument/2006/math">
                    <m:r>
                      <a:rPr lang="pt-BR" b="0" i="1" cap="none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cap="none" dirty="0"/>
                  <a:t> Rs</a:t>
                </a:r>
              </a:p>
              <a:p>
                <a:pPr algn="just"/>
                <a:r>
                  <a:rPr lang="pt-BR" cap="none" dirty="0"/>
                  <a:t>Distinguir expressão regular </a:t>
                </a:r>
                <a14:m>
                  <m:oMath xmlns:m="http://schemas.openxmlformats.org/officeDocument/2006/math">
                    <m:r>
                      <a:rPr lang="pt-BR" b="0" i="1" cap="none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cap="none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cap="none" dirty="0"/>
                  <a:t> de linguagem regular </a:t>
                </a:r>
                <a14:m>
                  <m:oMath xmlns:m="http://schemas.openxmlformats.org/officeDocument/2006/math">
                    <m:r>
                      <a:rPr lang="pt-BR" b="0" i="0" cap="none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cap="none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b="0" i="1" cap="none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cap="none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b="0" i="1" cap="none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8598" y="1475715"/>
                <a:ext cx="10719303" cy="4315485"/>
              </a:xfrm>
              <a:blipFill rotWithShape="0">
                <a:blip r:embed="rId2"/>
                <a:stretch>
                  <a:fillRect l="-6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711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Definição Formal de uma Expressão Regular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92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412341"/>
                <a:ext cx="10364452" cy="43788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sz="2600" b="1" cap="none" dirty="0"/>
                  <a:t>Exemplos (i)</a:t>
                </a:r>
                <a:endParaRPr lang="pt-BR" sz="2600" cap="none" dirty="0"/>
              </a:p>
              <a:p>
                <a:pPr marL="0" indent="0" algn="just">
                  <a:buNone/>
                </a:pPr>
                <a:r>
                  <a:rPr lang="pt-BR" sz="2600" cap="none" dirty="0"/>
                  <a:t>- Assumindo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60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pt-BR" sz="26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 1}</m:t>
                    </m:r>
                  </m:oMath>
                </a14:m>
                <a:r>
                  <a:rPr lang="pt-BR" sz="2600" cap="none" dirty="0"/>
                  <a:t>, o valor de cada expressão abaixo é: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2600" b="1" i="1" cap="none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600" b="1" i="1" cap="none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pt-BR" sz="2600" b="1" i="1" cap="none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sz="2600" b="1" i="1" cap="none" smtClean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pt-BR" sz="2600" b="1" i="1" cap="none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600" b="1" i="1" cap="none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pt-BR" sz="2600" b="1" i="1" cap="none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sz="2600" b="0" i="1" cap="none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600" cap="none" dirty="0"/>
                  <a:t> {</a:t>
                </a:r>
                <a14:m>
                  <m:oMath xmlns:m="http://schemas.openxmlformats.org/officeDocument/2006/math">
                    <m:r>
                      <a:rPr lang="pt-BR" sz="2600" b="0" i="1" cap="none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pt-BR" sz="2600" b="0" i="1" cap="none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pt-BR" sz="2600" b="0" i="1" cap="none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pt-BR" sz="2600" cap="none" dirty="0"/>
                  <a:t> contém um único </a:t>
                </a:r>
                <a14:m>
                  <m:oMath xmlns:m="http://schemas.openxmlformats.org/officeDocument/2006/math">
                    <m:r>
                      <a:rPr lang="pt-BR" sz="2600" b="0" i="1" cap="none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t-BR" sz="2600" cap="none" dirty="0"/>
                  <a:t>} 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2600" b="1" i="1" cap="non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600" b="1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pt-BR" sz="2600" b="1" i="1" cap="none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sz="2600" b="1" i="1" cap="none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pt-BR" sz="2600" b="1" i="1" cap="non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600" b="1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pt-BR" sz="2600" b="1" i="1" cap="none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sz="2600" i="1" cap="none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600" cap="none" dirty="0"/>
                  <a:t> {</a:t>
                </a:r>
                <a14:m>
                  <m:oMath xmlns:m="http://schemas.openxmlformats.org/officeDocument/2006/math">
                    <m:r>
                      <a:rPr lang="pt-BR" sz="2600" i="1" cap="none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pt-BR" sz="2600" i="1" cap="none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pt-BR" sz="2600" i="1" cap="none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pt-BR" sz="2600" cap="none" dirty="0"/>
                  <a:t> contém pelo menos um símbolo </a:t>
                </a:r>
                <a14:m>
                  <m:oMath xmlns:m="http://schemas.openxmlformats.org/officeDocument/2006/math">
                    <m:r>
                      <a:rPr lang="pt-BR" sz="2600" i="1" cap="none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t-BR" sz="2600" cap="none" dirty="0"/>
                  <a:t>}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2600" b="1" i="1" cap="non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600" b="1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pt-BR" sz="2600" b="1" i="1" cap="none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sz="2600" b="1" i="1" cap="none" smtClean="0">
                        <a:latin typeface="Cambria Math" panose="02040503050406030204" pitchFamily="18" charset="0"/>
                      </a:rPr>
                      <m:t>𝟎𝟎</m:t>
                    </m:r>
                    <m:r>
                      <a:rPr lang="pt-BR" sz="2600" b="1" i="1" cap="none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pt-BR" sz="2600" b="1" i="1" cap="non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600" b="1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pt-BR" sz="2600" b="1" i="1" cap="none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sz="2600" i="1" cap="none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600" cap="none" dirty="0"/>
                  <a:t> {</a:t>
                </a:r>
                <a14:m>
                  <m:oMath xmlns:m="http://schemas.openxmlformats.org/officeDocument/2006/math">
                    <m:r>
                      <a:rPr lang="pt-BR" sz="2600" i="1" cap="none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pt-BR" sz="2600" i="1" cap="none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pt-BR" sz="2600" i="1" cap="none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pt-BR" sz="2600" cap="none" dirty="0"/>
                  <a:t> contém </a:t>
                </a:r>
                <a14:m>
                  <m:oMath xmlns:m="http://schemas.openxmlformats.org/officeDocument/2006/math">
                    <m:r>
                      <a:rPr lang="pt-BR" sz="2600" b="0" i="1" cap="none" smtClean="0">
                        <a:latin typeface="Cambria Math" panose="02040503050406030204" pitchFamily="18" charset="0"/>
                      </a:rPr>
                      <m:t>001</m:t>
                    </m:r>
                  </m:oMath>
                </a14:m>
                <a:r>
                  <a:rPr lang="pt-BR" sz="2600" cap="none" dirty="0"/>
                  <a:t> como subcadeia}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2600" b="1" i="1" cap="none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600" b="1" i="1" cap="none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pt-BR" sz="2600" b="1" i="1" cap="none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pt-BR" sz="2600" b="1" i="1" cap="none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600" b="1" i="1" cap="none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600" b="1" i="1" cap="none" smtClean="0">
                            <a:latin typeface="Cambria Math" panose="02040503050406030204" pitchFamily="18" charset="0"/>
                          </a:rPr>
                          <m:t>𝟎</m:t>
                        </m:r>
                        <m:sSup>
                          <m:sSupPr>
                            <m:ctrlPr>
                              <a:rPr lang="pt-BR" sz="2600" b="1" i="1" cap="none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600" b="1" i="1" cap="none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p>
                            <m:r>
                              <a:rPr lang="pt-BR" sz="2600" b="1" i="1" cap="none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pt-BR" sz="2600" b="1" i="1" cap="none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sz="2600" b="1" i="1" cap="none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sz="2600" b="0" i="1" cap="none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600" cap="none" dirty="0"/>
                  <a:t> {</a:t>
                </a:r>
                <a14:m>
                  <m:oMath xmlns:m="http://schemas.openxmlformats.org/officeDocument/2006/math">
                    <m:r>
                      <a:rPr lang="pt-BR" sz="2600" i="1" cap="none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pt-BR" sz="2600" i="1" cap="none" dirty="0">
                        <a:latin typeface="Cambria Math" panose="02040503050406030204" pitchFamily="18" charset="0"/>
                      </a:rPr>
                      <m:t> |</m:t>
                    </m:r>
                  </m:oMath>
                </a14:m>
                <a:r>
                  <a:rPr lang="pt-BR" sz="2600" cap="none" dirty="0"/>
                  <a:t> todo </a:t>
                </a:r>
                <a14:m>
                  <m:oMath xmlns:m="http://schemas.openxmlformats.org/officeDocument/2006/math">
                    <m:r>
                      <a:rPr lang="pt-BR" sz="2600" b="0" i="1" cap="none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2600" cap="none" dirty="0"/>
                  <a:t> em </a:t>
                </a:r>
                <a14:m>
                  <m:oMath xmlns:m="http://schemas.openxmlformats.org/officeDocument/2006/math">
                    <m:r>
                      <a:rPr lang="pt-BR" sz="2600" b="0" i="1" cap="none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pt-BR" sz="2600" cap="none" dirty="0"/>
                  <a:t> é seguido por pelo menos um 1}</a:t>
                </a:r>
                <a:endParaRPr lang="pt-BR" sz="2600" dirty="0"/>
              </a:p>
              <a:p>
                <a:pPr marL="457200" indent="-457200">
                  <a:buFont typeface="+mj-lt"/>
                  <a:buAutoNum type="arabicPeriod"/>
                </a:pPr>
                <a:endParaRPr lang="pt-BR" dirty="0"/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412341"/>
                <a:ext cx="10364452" cy="4378859"/>
              </a:xfrm>
              <a:blipFill rotWithShape="0">
                <a:blip r:embed="rId2"/>
                <a:stretch>
                  <a:fillRect l="-1059" t="-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78358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Definição Formal de uma Expressão Regular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93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602463"/>
                <a:ext cx="10364452" cy="418873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t-BR" sz="2600" b="1" cap="none" dirty="0"/>
                  <a:t>Exemplos (</a:t>
                </a:r>
                <a:r>
                  <a:rPr lang="pt-BR" sz="2600" b="1" cap="none" dirty="0" err="1"/>
                  <a:t>ii</a:t>
                </a:r>
                <a:r>
                  <a:rPr lang="pt-BR" sz="2600" b="1" cap="none" dirty="0"/>
                  <a:t>)</a:t>
                </a:r>
                <a:endParaRPr lang="pt-BR" sz="2600" cap="none" dirty="0"/>
              </a:p>
              <a:p>
                <a:pPr marL="0" indent="0" algn="just">
                  <a:buNone/>
                </a:pPr>
                <a:r>
                  <a:rPr lang="pt-BR" sz="2600" cap="none" dirty="0"/>
                  <a:t>- Assumindo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600" i="1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pt-BR" sz="2600" i="1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 1}</m:t>
                    </m:r>
                  </m:oMath>
                </a14:m>
                <a:r>
                  <a:rPr lang="pt-BR" sz="2600" cap="none" dirty="0"/>
                  <a:t>, o valor de cada expressão abaixo é: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2600" b="1" i="1" cap="non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600" b="1" i="1" cap="none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l-GR" sz="2600" b="1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𝜮𝜮</m:t>
                        </m:r>
                        <m:r>
                          <a:rPr lang="pt-BR" sz="2600" b="1" i="1" cap="none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sz="2600" b="1" i="1" cap="none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sz="2600" i="1" cap="none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600" cap="none" dirty="0"/>
                  <a:t> {</a:t>
                </a:r>
                <a14:m>
                  <m:oMath xmlns:m="http://schemas.openxmlformats.org/officeDocument/2006/math">
                    <m:r>
                      <a:rPr lang="pt-BR" sz="2600" i="1" cap="none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pt-BR" sz="2600" i="1" cap="none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pt-BR" sz="2600" i="1" cap="none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pt-BR" sz="2600" cap="none" dirty="0"/>
                  <a:t> é uma cadeia de comprimento par} 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2600" b="1" i="1" cap="non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600" b="1" i="1" cap="none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l-GR" sz="2600" b="1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𝜮𝜮</m:t>
                        </m:r>
                        <m:r>
                          <a:rPr lang="el-GR" sz="2600" b="1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  <m:r>
                          <a:rPr lang="pt-BR" sz="2600" b="1" i="1" cap="none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sz="2600" b="1" i="1" cap="none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sz="2600" i="1" cap="none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600" cap="none" dirty="0"/>
                  <a:t>{</a:t>
                </a:r>
                <a14:m>
                  <m:oMath xmlns:m="http://schemas.openxmlformats.org/officeDocument/2006/math">
                    <m:r>
                      <a:rPr lang="pt-BR" sz="2600" i="1" cap="none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pt-BR" sz="2600" i="1" cap="none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pt-BR" sz="2600" i="1" cap="none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pt-BR" sz="2600" cap="none" dirty="0"/>
                  <a:t> é uma cadeia cujo comprimento é um múltiplo de </a:t>
                </a:r>
                <a14:m>
                  <m:oMath xmlns:m="http://schemas.openxmlformats.org/officeDocument/2006/math">
                    <m:r>
                      <a:rPr lang="pt-BR" sz="2600" b="0" i="1" cap="none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pt-BR" sz="2600" cap="none" dirty="0"/>
                  <a:t>}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BR" sz="2600" b="1" i="1" cap="none">
                        <a:latin typeface="Cambria Math" panose="02040503050406030204" pitchFamily="18" charset="0"/>
                      </a:rPr>
                      <m:t>𝟎𝟏</m:t>
                    </m:r>
                    <m:r>
                      <a:rPr lang="pt-BR" sz="2600" b="1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pt-BR" sz="2600" b="1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pt-BR" sz="2600" i="1" cap="none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600" b="0" i="1" cap="none" smtClean="0">
                        <a:latin typeface="Cambria Math" panose="02040503050406030204" pitchFamily="18" charset="0"/>
                      </a:rPr>
                      <m:t>{01, 10}</m:t>
                    </m:r>
                  </m:oMath>
                </a14:m>
                <a:endParaRPr lang="pt-BR" sz="2600" cap="none" dirty="0"/>
              </a:p>
              <a:p>
                <a:pPr marL="457200" indent="-4572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sz="2600" b="1" i="1" cap="non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600" b="1" i="1" cap="none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pt-BR" sz="2600" b="1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pt-BR" sz="2600" b="1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</m:d>
                    <m:d>
                      <m:dPr>
                        <m:ctrlPr>
                          <a:rPr lang="pt-BR" sz="2600" b="1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600" b="1" i="1" cap="none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pt-BR" sz="2600" b="1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pt-BR" sz="2600" b="1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</m:d>
                    <m:r>
                      <a:rPr lang="pt-BR" sz="2600" i="1" cap="none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600" b="0" i="1" cap="none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pt-BR" sz="26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pt-BR" sz="26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0, 1, 01}</m:t>
                    </m:r>
                  </m:oMath>
                </a14:m>
                <a:r>
                  <a:rPr lang="pt-BR" sz="2600" cap="none" dirty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602463"/>
                <a:ext cx="10364452" cy="4188737"/>
              </a:xfrm>
              <a:blipFill rotWithShape="0">
                <a:blip r:embed="rId2"/>
                <a:stretch>
                  <a:fillRect l="-1059" t="-1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5301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Definição Formal de uma Expressão Regular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94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385180"/>
                <a:ext cx="10364452" cy="440602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BR" sz="2600" b="1" cap="none" dirty="0"/>
                  <a:t>Exemplos (</a:t>
                </a:r>
                <a:r>
                  <a:rPr lang="pt-BR" sz="2600" b="1" cap="none" dirty="0" err="1"/>
                  <a:t>iii</a:t>
                </a:r>
                <a:r>
                  <a:rPr lang="pt-BR" sz="2600" b="1" cap="none" dirty="0"/>
                  <a:t>)</a:t>
                </a:r>
                <a:endParaRPr lang="pt-BR" sz="2600" cap="none" dirty="0"/>
              </a:p>
              <a:p>
                <a:pPr marL="0" indent="0" algn="just">
                  <a:buNone/>
                </a:pPr>
                <a:r>
                  <a:rPr lang="pt-BR" sz="2600" cap="none" dirty="0"/>
                  <a:t>- Assumindo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600" i="1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pt-BR" sz="2600" i="1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 1}</m:t>
                    </m:r>
                  </m:oMath>
                </a14:m>
                <a:r>
                  <a:rPr lang="pt-BR" sz="2600" cap="none" dirty="0"/>
                  <a:t>, o valor de cada expressão abaixo é: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2600" b="1" i="1" cap="non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600" b="1" i="1" cap="none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pt-BR" sz="2600" b="1" i="1" cap="none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sz="2600" b="1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pt-BR" sz="2600" b="1" i="1" cap="none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600" b="1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pt-BR" sz="2600" cap="none" dirty="0"/>
                  <a:t>, concatenar o conjunto vazio a qualquer conjunto produz o conjunto vazio. 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2600" b="1" i="1" cap="none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600" b="1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p>
                        <m:r>
                          <a:rPr lang="pt-BR" sz="2600" b="1" i="1" cap="none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sz="2600" b="1" i="1" cap="none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600" b="1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pt-BR" sz="2600" cap="none" dirty="0"/>
                  <a:t>, a operação estrela junta qualquer número de cadeias da linguagem para obter uma cadeia no resultado. Se a linguagem for vazia, a operação estrela pode juntar 0 cadeias, dando apenas a cadeia vazia.</a:t>
                </a:r>
                <a:endParaRPr lang="pt-BR" sz="2600" dirty="0"/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385180"/>
                <a:ext cx="10364452" cy="4406020"/>
              </a:xfrm>
              <a:blipFill rotWithShape="0">
                <a:blip r:embed="rId2"/>
                <a:stretch>
                  <a:fillRect l="-1059" t="-138" r="-10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846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Definição Formal de uma Expressão Regular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95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>
              <a:xfrm>
                <a:off x="913774" y="1724297"/>
                <a:ext cx="10364452" cy="38616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t-BR" sz="2800" b="1" cap="none" dirty="0"/>
                  <a:t>Identidades sob expressão regular </a:t>
                </a:r>
              </a:p>
              <a:p>
                <a:pPr marL="0" indent="0">
                  <a:buNone/>
                </a:pPr>
                <a:endParaRPr lang="pt-BR" sz="2800" cap="none" dirty="0"/>
              </a:p>
              <a:p>
                <a:pPr marL="457200" indent="-4572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BR" sz="2800" b="1" i="1" cap="none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pt-BR" sz="2800" b="1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pt-BR" sz="2800" b="1" i="1" cap="non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pt-BR" sz="2800" b="1" i="1" cap="none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b="1" i="1" cap="none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pt-BR" sz="2800" cap="none" dirty="0"/>
                  <a:t>, adicionar a linguagem vazia a qualquer outra linguagem não a modificará. 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BR" sz="2800" b="1" i="1" cap="none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pt-BR" sz="2800" b="1" i="1" cap="none" smtClean="0">
                        <a:latin typeface="Cambria Math" panose="02040503050406030204" pitchFamily="18" charset="0"/>
                      </a:rPr>
                      <m:t>   ⃘ ∅=</m:t>
                    </m:r>
                    <m:r>
                      <a:rPr lang="pt-BR" sz="2800" b="1" i="1" cap="none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pt-BR" sz="2800" cap="none" dirty="0"/>
                  <a:t>, juntar a cadeia vazia a qualquer outra cadeia não a modificará.</a:t>
                </a:r>
                <a:endParaRPr lang="pt-BR" sz="280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4" y="1724297"/>
                <a:ext cx="10364452" cy="3861691"/>
              </a:xfrm>
              <a:blipFill rotWithShape="0">
                <a:blip r:embed="rId2"/>
                <a:stretch>
                  <a:fillRect l="-1235" t="-474" r="-11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7958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Definição Formal de uma Expressão Regular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96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>
              <a:xfrm>
                <a:off x="913774" y="1724297"/>
                <a:ext cx="10364452" cy="38616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sz="2800" b="1" cap="none" dirty="0"/>
                  <a:t>Identidades sob expressão regular </a:t>
                </a:r>
              </a:p>
              <a:p>
                <a:pPr marL="0" indent="0">
                  <a:buNone/>
                </a:pPr>
                <a:endParaRPr lang="pt-BR" sz="2800" cap="none" dirty="0"/>
              </a:p>
              <a:p>
                <a:pPr marL="0" indent="0" algn="just">
                  <a:buNone/>
                </a:pPr>
                <a:r>
                  <a:rPr lang="pt-BR" sz="2800" cap="none" dirty="0"/>
                  <a:t>1. Se</a:t>
                </a:r>
                <a:r>
                  <a:rPr lang="pt-BR" sz="2800" b="1" cap="none" dirty="0"/>
                  <a:t> </a:t>
                </a:r>
                <a14:m>
                  <m:oMath xmlns:m="http://schemas.openxmlformats.org/officeDocument/2006/math">
                    <m:r>
                      <a:rPr lang="pt-BR" sz="2800" b="1" i="1" cap="none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pt-BR" sz="2800" b="1" i="1" cap="none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b="1" i="1" cap="none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pt-BR" sz="2800" cap="none" dirty="0"/>
                  <a:t>, então </a:t>
                </a:r>
                <a14:m>
                  <m:oMath xmlns:m="http://schemas.openxmlformats.org/officeDocument/2006/math">
                    <m:r>
                      <a:rPr lang="pt-BR" sz="2800" b="1" i="1" cap="none" smtClean="0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pt-BR" sz="2800" b="1" i="1" cap="non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b="1" i="1" cap="none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pt-BR" sz="2800" b="1" i="1" cap="none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pt-BR" sz="2800" b="1" i="1" cap="none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pt-BR" sz="2800" b="1" i="1" cap="none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sz="2800" cap="none" dirty="0"/>
                  <a:t>,  </a:t>
                </a:r>
              </a:p>
              <a:p>
                <a:pPr marL="0" indent="0" algn="just">
                  <a:buNone/>
                </a:pPr>
                <a:r>
                  <a:rPr lang="pt-BR" sz="2800" cap="none" dirty="0"/>
                  <a:t>    m</a:t>
                </a:r>
                <a:r>
                  <a:rPr lang="pt-BR" sz="2800" b="0" cap="none" dirty="0"/>
                  <a:t>as </a:t>
                </a:r>
                <a14:m>
                  <m:oMath xmlns:m="http://schemas.openxmlformats.org/officeDocument/2006/math">
                    <m:r>
                      <a:rPr lang="pt-BR" sz="2800" b="0" i="1" cap="none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pt-BR" sz="2800" b="0" i="1" cap="non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b="0" i="1" cap="none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pt-BR" sz="28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pt-BR" sz="28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pt-BR" sz="2800" b="0" i="1" cap="none" smtClean="0">
                        <a:latin typeface="Cambria Math" panose="02040503050406030204" pitchFamily="18" charset="0"/>
                      </a:rPr>
                      <m:t>={0, </m:t>
                    </m:r>
                    <m:r>
                      <a:rPr lang="pt-BR" sz="28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pt-BR" sz="2800" b="0" i="1" cap="none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sz="2800" cap="none" dirty="0"/>
                  <a:t>. </a:t>
                </a:r>
              </a:p>
              <a:p>
                <a:pPr marL="0" indent="0" algn="just">
                  <a:buNone/>
                </a:pPr>
                <a:r>
                  <a:rPr lang="pt-BR" sz="2800" cap="none" dirty="0"/>
                  <a:t>2. Se</a:t>
                </a:r>
                <a:r>
                  <a:rPr lang="pt-BR" sz="2800" b="1" cap="none" dirty="0"/>
                  <a:t> </a:t>
                </a:r>
                <a14:m>
                  <m:oMath xmlns:m="http://schemas.openxmlformats.org/officeDocument/2006/math">
                    <m:r>
                      <a:rPr lang="pt-BR" sz="2800" b="1" i="1" cap="none">
                        <a:latin typeface="Cambria Math" panose="02040503050406030204" pitchFamily="18" charset="0"/>
                      </a:rPr>
                      <m:t>𝑹</m:t>
                    </m:r>
                    <m:r>
                      <a:rPr lang="pt-BR" sz="2800" b="1" i="1" cap="none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b="1" i="1" cap="none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pt-BR" sz="2800" cap="none" dirty="0"/>
                  <a:t>, então </a:t>
                </a:r>
                <a14:m>
                  <m:oMath xmlns:m="http://schemas.openxmlformats.org/officeDocument/2006/math">
                    <m:r>
                      <a:rPr lang="pt-BR" sz="2800" b="1" i="1" cap="none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pt-BR" sz="2800" b="1" i="1" cap="none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b="1" i="1" cap="none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pt-BR" sz="2800" b="1" i="1" cap="none">
                        <a:latin typeface="Cambria Math" panose="02040503050406030204" pitchFamily="18" charset="0"/>
                      </a:rPr>
                      <m:t>={</m:t>
                    </m:r>
                    <m:r>
                      <a:rPr lang="pt-BR" sz="2800" b="1" i="1" cap="none">
                        <a:latin typeface="Cambria Math" panose="02040503050406030204" pitchFamily="18" charset="0"/>
                      </a:rPr>
                      <m:t>𝟎</m:t>
                    </m:r>
                    <m:r>
                      <a:rPr lang="pt-BR" sz="2800" b="1" i="1" cap="none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sz="2800" cap="none" dirty="0"/>
                  <a:t>, mas </a:t>
                </a:r>
              </a:p>
              <a:p>
                <a:pPr marL="0" indent="0" algn="just">
                  <a:buNone/>
                </a:pPr>
                <a:r>
                  <a:rPr lang="pt-BR" sz="2800" cap="none" dirty="0"/>
                  <a:t>    mas </a:t>
                </a:r>
                <a14:m>
                  <m:oMath xmlns:m="http://schemas.openxmlformats.org/officeDocument/2006/math">
                    <m:r>
                      <a:rPr lang="pt-BR" sz="2800" i="1" cap="none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pt-BR" sz="2800" i="1" cap="none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i="1" cap="none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pt-BR" sz="2800" b="0" i="1" cap="none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pt-BR" sz="2800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⃘ </m:t>
                        </m:r>
                        <m:r>
                          <a:rPr lang="pt-BR" sz="2800" i="1" cap="non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pt-BR" sz="2800" i="1" cap="none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pt-BR" sz="2800" cap="none" dirty="0"/>
                  <a:t>.</a:t>
                </a:r>
                <a:endParaRPr lang="pt-BR" sz="280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4" y="1724297"/>
                <a:ext cx="10364452" cy="3861691"/>
              </a:xfrm>
              <a:blipFill rotWithShape="0">
                <a:blip r:embed="rId2"/>
                <a:stretch>
                  <a:fillRect l="-1235" t="-474" b="-18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1886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Aplicação de Expressão Regular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97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913775" y="1803516"/>
            <a:ext cx="10584126" cy="3424107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endParaRPr lang="pt-BR" sz="2600" cap="none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600" cap="none" dirty="0"/>
              <a:t>Expressões regulares são úteis no </a:t>
            </a:r>
            <a:r>
              <a:rPr lang="pt-BR" sz="2600" b="1" cap="none" dirty="0"/>
              <a:t>desenho de compiladores </a:t>
            </a:r>
            <a:r>
              <a:rPr lang="pt-BR" sz="2600" cap="none" dirty="0"/>
              <a:t>para linguagens de programação</a:t>
            </a:r>
            <a:r>
              <a:rPr lang="pt-BR" sz="2600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600" i="1" cap="none" dirty="0" err="1"/>
              <a:t>Tokens</a:t>
            </a:r>
            <a:r>
              <a:rPr lang="pt-BR" sz="2600" cap="none" dirty="0"/>
              <a:t> (variáveis e constantes) podem ser descritos com expressões regulares</a:t>
            </a:r>
            <a:r>
              <a:rPr lang="pt-BR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90150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Aplicação de Expressão Regular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98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>
              <a:xfrm>
                <a:off x="913775" y="1358021"/>
                <a:ext cx="10364452" cy="44331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b="1" cap="none" dirty="0"/>
                  <a:t>Exemplos (</a:t>
                </a:r>
                <a:r>
                  <a:rPr lang="pt-BR" b="1" cap="none" dirty="0" err="1"/>
                  <a:t>iv</a:t>
                </a:r>
                <a:r>
                  <a:rPr lang="pt-BR" b="1" cap="none" dirty="0"/>
                  <a:t>)</a:t>
                </a:r>
                <a:endParaRPr lang="pt-BR" cap="none" dirty="0"/>
              </a:p>
              <a:p>
                <a:pPr marL="0" indent="0" algn="just">
                  <a:buNone/>
                </a:pPr>
                <a:r>
                  <a:rPr lang="pt-BR" cap="none" dirty="0"/>
                  <a:t>A constante numérica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cap="none" smtClean="0">
                          <a:latin typeface="Cambria Math" panose="02040503050406030204" pitchFamily="18" charset="0"/>
                        </a:rPr>
                        <m:t>3.14159</m:t>
                      </m:r>
                    </m:oMath>
                  </m:oMathPara>
                </a14:m>
                <a:endParaRPr lang="pt-BR" sz="2800" cap="none" dirty="0"/>
              </a:p>
              <a:p>
                <a:pPr marL="0" indent="0">
                  <a:buNone/>
                </a:pPr>
                <a:r>
                  <a:rPr lang="pt-BR" cap="none" dirty="0"/>
                  <a:t>Pode ser descrita como um membro da linguagem: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cap="none" smtClean="0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pt-BR" sz="2800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∪−∪</m:t>
                      </m:r>
                      <m:r>
                        <a:rPr lang="pt-BR" sz="2800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pt-BR" sz="2800" b="0" i="1" cap="none" smtClean="0">
                          <a:latin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pt-BR" sz="2800" b="0" i="1" cap="none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cap="none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sz="2800" b="0" i="1" cap="none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pt-BR" sz="2800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pt-BR" sz="2800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sz="2800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pt-BR" sz="2800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pt-BR" sz="2800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sz="2800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t-BR" sz="2800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pt-BR" sz="2800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sz="2800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pt-BR" sz="2800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BR" sz="2800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pt-BR" sz="2800" b="0" i="1" cap="none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cap="none" dirty="0"/>
              </a:p>
              <a:p>
                <a:pPr marL="0" indent="0">
                  <a:buNone/>
                </a:pPr>
                <a:r>
                  <a:rPr lang="pt-BR" cap="none" dirty="0"/>
                  <a:t>onde </a:t>
                </a:r>
                <a14:m>
                  <m:oMath xmlns:m="http://schemas.openxmlformats.org/officeDocument/2006/math">
                    <m:r>
                      <a:rPr lang="pt-BR" b="0" i="1" cap="none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b="0" i="1" cap="none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b="0" i="1" cap="non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cap="none" smtClean="0">
                            <a:latin typeface="Cambria Math" panose="02040503050406030204" pitchFamily="18" charset="0"/>
                          </a:rPr>
                          <m:t>0, 1, 2, </m:t>
                        </m:r>
                        <m:r>
                          <a:rPr lang="pt-BR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 9</m:t>
                        </m:r>
                      </m:e>
                    </m:d>
                  </m:oMath>
                </a14:m>
                <a:endParaRPr lang="pt-BR" b="0" cap="none" dirty="0"/>
              </a:p>
              <a:p>
                <a:pPr marL="0" indent="0" algn="just">
                  <a:buNone/>
                </a:pPr>
                <a:r>
                  <a:rPr lang="pt-BR" cap="none" dirty="0"/>
                  <a:t>- Uma vez que a sintaxe dos </a:t>
                </a:r>
                <a:r>
                  <a:rPr lang="pt-BR" cap="none" dirty="0" err="1"/>
                  <a:t>tokens</a:t>
                </a:r>
                <a:r>
                  <a:rPr lang="pt-BR" cap="none" dirty="0"/>
                  <a:t> tenha sido descrita com expressões regulares, sistemas automáticos podem gerar o analisador léxico (parte que processa o programa de entrada).</a:t>
                </a:r>
              </a:p>
            </p:txBody>
          </p:sp>
        </mc:Choice>
        <mc:Fallback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75" y="1358021"/>
                <a:ext cx="10364452" cy="4433180"/>
              </a:xfrm>
              <a:blipFill>
                <a:blip r:embed="rId2"/>
                <a:stretch>
                  <a:fillRect l="-647" r="-5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8203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423965"/>
            <a:ext cx="10364451" cy="723900"/>
          </a:xfrm>
        </p:spPr>
        <p:txBody>
          <a:bodyPr>
            <a:normAutofit/>
          </a:bodyPr>
          <a:lstStyle/>
          <a:p>
            <a:r>
              <a:rPr lang="pt-BR" sz="4400" cap="none" dirty="0"/>
              <a:t>Equivalência com Autômatos Finitos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A6C5-47D5-48C8-A12A-201366616B67}" type="slidenum">
              <a:rPr lang="pt-BR" smtClean="0"/>
              <a:t>99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913775" y="1803516"/>
            <a:ext cx="10364452" cy="3424107"/>
          </a:xfrm>
        </p:spPr>
        <p:txBody>
          <a:bodyPr>
            <a:normAutofit/>
          </a:bodyPr>
          <a:lstStyle/>
          <a:p>
            <a:endParaRPr lang="pt-BR" sz="2800" cap="none" dirty="0"/>
          </a:p>
          <a:p>
            <a:pPr algn="just"/>
            <a:r>
              <a:rPr lang="pt-BR" sz="2800" cap="none" dirty="0"/>
              <a:t>Expressões regulares e autômatos finitos tem o mesmo poder descritivo.</a:t>
            </a:r>
          </a:p>
          <a:p>
            <a:pPr algn="just"/>
            <a:r>
              <a:rPr lang="pt-BR" sz="2800" cap="none" dirty="0"/>
              <a:t>Qualquer expressão regular pode ser convertida num autômato finito que reconhece a linguagem que ela descreve, e vice-versa.</a:t>
            </a:r>
          </a:p>
        </p:txBody>
      </p:sp>
    </p:spTree>
    <p:extLst>
      <p:ext uri="{BB962C8B-B14F-4D97-AF65-F5344CB8AC3E}">
        <p14:creationId xmlns:p14="http://schemas.microsoft.com/office/powerpoint/2010/main" val="260525105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otícula">
  <a:themeElements>
    <a:clrScheme name="Gotícul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ícul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ícul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Íon - Sala da Diretoria</Template>
  <TotalTime>2601</TotalTime>
  <Words>6484</Words>
  <Application>Microsoft Office PowerPoint</Application>
  <PresentationFormat>Widescreen</PresentationFormat>
  <Paragraphs>1020</Paragraphs>
  <Slides>128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128</vt:i4>
      </vt:variant>
    </vt:vector>
  </HeadingPairs>
  <TitlesOfParts>
    <vt:vector size="138" baseType="lpstr">
      <vt:lpstr>Arial</vt:lpstr>
      <vt:lpstr>Calibri</vt:lpstr>
      <vt:lpstr>Calibri Light</vt:lpstr>
      <vt:lpstr>Cambria Math</vt:lpstr>
      <vt:lpstr>Times New Roman</vt:lpstr>
      <vt:lpstr>Tw Cen MT</vt:lpstr>
      <vt:lpstr>Wingdings</vt:lpstr>
      <vt:lpstr>Wingdings 2</vt:lpstr>
      <vt:lpstr>HDOfficeLightV0</vt:lpstr>
      <vt:lpstr>Gotícula</vt:lpstr>
      <vt:lpstr>Teoria da Computação  Aula 02 – Linguagens Regulares</vt:lpstr>
      <vt:lpstr>Visão Geral </vt:lpstr>
      <vt:lpstr>Introdução</vt:lpstr>
      <vt:lpstr>Introdução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Autômatos Finitos</vt:lpstr>
      <vt:lpstr>Definição Formal de Computação</vt:lpstr>
      <vt:lpstr>Definição Formal de Computação</vt:lpstr>
      <vt:lpstr>Definição Formal de Computação</vt:lpstr>
      <vt:lpstr>Definição Formal de Computação</vt:lpstr>
      <vt:lpstr>Projetando Autômatos Finitos</vt:lpstr>
      <vt:lpstr>Projetando Autômatos Finitos</vt:lpstr>
      <vt:lpstr>Projetando Autômatos Finitos</vt:lpstr>
      <vt:lpstr>Projetando Autômatos Finitos</vt:lpstr>
      <vt:lpstr>Projetando Autômatos Finitos</vt:lpstr>
      <vt:lpstr>Projetando Autômatos Finitos</vt:lpstr>
      <vt:lpstr>Projetando Autômatos Finitos</vt:lpstr>
      <vt:lpstr>Projetando Autômatos Finitos</vt:lpstr>
      <vt:lpstr>Projetando Autômatos Finitos</vt:lpstr>
      <vt:lpstr>Operações Regulares</vt:lpstr>
      <vt:lpstr>Operações Regulares</vt:lpstr>
      <vt:lpstr>Operações Regulares</vt:lpstr>
      <vt:lpstr>Operações Regulares</vt:lpstr>
      <vt:lpstr>Não-Determinismo</vt:lpstr>
      <vt:lpstr>Não-Determinismo: Diferença entre AFD e AFN</vt:lpstr>
      <vt:lpstr>Não-Determinismo: Diferença entre AFD e AFN</vt:lpstr>
      <vt:lpstr>Não-Determinismo</vt:lpstr>
      <vt:lpstr>Não-Determinismo</vt:lpstr>
      <vt:lpstr>Não-Determinismo</vt:lpstr>
      <vt:lpstr>Definição Formal de AFN</vt:lpstr>
      <vt:lpstr>Definição Formal de AFN</vt:lpstr>
      <vt:lpstr>Definição Formal de AFN</vt:lpstr>
      <vt:lpstr>Definição Formal de AFN</vt:lpstr>
      <vt:lpstr>Definição Formal de AFN</vt:lpstr>
      <vt:lpstr>Definição Formal de AFN</vt:lpstr>
      <vt:lpstr>Definição Formal de Computação para AFN</vt:lpstr>
      <vt:lpstr>Equivalência de AFDs e AFNDs</vt:lpstr>
      <vt:lpstr>Conversão de AFN para AFD</vt:lpstr>
      <vt:lpstr>Conversão de AFN para AFD</vt:lpstr>
      <vt:lpstr>Conversão de AFN para AFD</vt:lpstr>
      <vt:lpstr>Conversão de AFN para AFD</vt:lpstr>
      <vt:lpstr>Conversão de AFN para AFD</vt:lpstr>
      <vt:lpstr>Conversão de AFN para AFD</vt:lpstr>
      <vt:lpstr>Conversão de AFN para AFD</vt:lpstr>
      <vt:lpstr>Conversão de AFN para AFD</vt:lpstr>
      <vt:lpstr>Conversão de AFN para AFD</vt:lpstr>
      <vt:lpstr>Conversão de AFN para AFD</vt:lpstr>
      <vt:lpstr>Expressões Regulares</vt:lpstr>
      <vt:lpstr>Expressões Regulares</vt:lpstr>
      <vt:lpstr>Expressões Regulares</vt:lpstr>
      <vt:lpstr>Expressões Regulares</vt:lpstr>
      <vt:lpstr>Expressões Regulares</vt:lpstr>
      <vt:lpstr>Expressões Regulares</vt:lpstr>
      <vt:lpstr>Expressões Regulares</vt:lpstr>
      <vt:lpstr>Definição Formal de uma Expressão Regular</vt:lpstr>
      <vt:lpstr>Definição Formal de uma Expressão Regular</vt:lpstr>
      <vt:lpstr>Definição Formal de uma Expressão Regular</vt:lpstr>
      <vt:lpstr>Definição Formal de uma Expressão Regular</vt:lpstr>
      <vt:lpstr>Definição Formal de uma Expressão Regular</vt:lpstr>
      <vt:lpstr>Definição Formal de uma Expressão Regular</vt:lpstr>
      <vt:lpstr>Definição Formal de uma Expressão Regular</vt:lpstr>
      <vt:lpstr>Definição Formal de uma Expressão Regular</vt:lpstr>
      <vt:lpstr>Definição Formal de uma Expressão Regular</vt:lpstr>
      <vt:lpstr>Aplicação de Expressão Regular</vt:lpstr>
      <vt:lpstr>Aplicação de Expressão Regular</vt:lpstr>
      <vt:lpstr>Equivalência com Autômatos Finitos</vt:lpstr>
      <vt:lpstr>Equivalência com Autômatos Finitos</vt:lpstr>
      <vt:lpstr>Equivalência com Autômatos Finitos</vt:lpstr>
      <vt:lpstr>Equivalência com Autômatos Finitos</vt:lpstr>
      <vt:lpstr>Equivalência com Autômatos Finitos</vt:lpstr>
      <vt:lpstr>Equivalência com Autômatos Finitos</vt:lpstr>
      <vt:lpstr>Equivalência com Autômatos Finitos</vt:lpstr>
      <vt:lpstr>Autômato Finito Não-Determinístico Generalizado (AFNG)</vt:lpstr>
      <vt:lpstr>Autômato Finito Não-Determinístico Generalizado (AFNG)</vt:lpstr>
      <vt:lpstr>Autômato Finito Não-Determinístico Generalizado (AFNG)</vt:lpstr>
      <vt:lpstr>Autômato Finito Não-Determinístico Generalizado (AFNG)</vt:lpstr>
      <vt:lpstr>Autômato Finito Não-Determinístico Generalizado (AFNG)</vt:lpstr>
      <vt:lpstr>Autômato Finito Não-Determinístico Generalizado (AFNG)</vt:lpstr>
      <vt:lpstr>Autômato Finito Não-Determinístico Generalizado (AFNG)</vt:lpstr>
      <vt:lpstr>Autômato Finito Não-Determinístico Generalizado (AFNG)</vt:lpstr>
      <vt:lpstr>Autômato Finito Não-Determinístico Generalizado (AFNG)</vt:lpstr>
      <vt:lpstr>Autômato Finito Não-Determinístico Generalizado (AFNG)</vt:lpstr>
      <vt:lpstr>Definição Formal de AFNG</vt:lpstr>
      <vt:lpstr>Definição Formal de AFNG</vt:lpstr>
      <vt:lpstr>Definição Formal de AFNG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Kasuo</dc:creator>
  <cp:lastModifiedBy>Diego Kasuo</cp:lastModifiedBy>
  <cp:revision>256</cp:revision>
  <dcterms:created xsi:type="dcterms:W3CDTF">2018-09-08T13:51:10Z</dcterms:created>
  <dcterms:modified xsi:type="dcterms:W3CDTF">2019-10-29T12:05:42Z</dcterms:modified>
</cp:coreProperties>
</file>